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A90B-964F-4091-883B-FD29AC60F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BAEA4-4889-43B5-98EA-5B66A42C1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C06A0-0235-4BD9-827A-B9CECAEE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BF1F9-5AD8-464D-8EB0-1DE485C3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8A5D8-AE54-4C76-B788-EB9C141A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9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85B5-934B-46C2-9736-16816CC9F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4495C-79DB-4E2D-B30F-78FC65747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7FE53-28F3-480F-A367-E9D4C7B3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1D51C-875C-4AC2-B82D-F05F2B27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99E48-2505-4075-8CB9-CA578425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9AD3C-6099-4A8C-B81C-A625E285C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B4252-8F49-45D5-8264-2D5BFAABA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40A3-B1AC-46A8-AC1A-0AADE645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64903-983D-43DC-A660-8EA95FBD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1DED0-0627-4D19-8BDC-9AF0F28C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0714-2B51-4DFD-947F-C155FEB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52E7F-C646-4FB6-B71E-E9DC22D10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17DFD-F314-4573-BC90-03CBADAC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28E55-0D60-4605-B8F0-2B859C3B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C96C9-F315-43B0-911E-E3BD5A56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4F6AE-16BA-4460-B6FA-4D0AC832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36F49-FC9D-4F3A-8E3B-3655DA22D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7CDB-A6C4-4695-B89A-F8BD58C8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023BD-E502-4EB9-BA90-240301F9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1D7AC-5529-4895-9B65-E9CF00B8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223FA-79CA-4B55-8CF2-FFBDF144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72C0B-C190-4C9B-AFDF-265922343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50D04-EDD1-4AAC-8E22-45206958D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C3646-9CCB-4D77-ABD3-31C5DE58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E5450-F929-46A5-86CC-B12A319D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8E335-3542-4871-A3F5-EFB8D51E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2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E26C-C70A-41C9-8890-1CCC6CB3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CD185-65B4-4371-9FE2-2D81DD5CD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E9A6B-5CCD-41E1-BE75-11F9BF447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461F6-A997-4407-9214-CAFB04AE1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F0072-91E1-42CB-B40E-F95390F0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7F75D-3909-4613-9112-A2886A42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40EC2-223C-4B69-A4AA-6FF610D7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3745D-CF3D-440F-958D-1D53EDBF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9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E49F-E4B0-47F6-98C4-692576DC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67EA8-3036-4BA2-9137-CDB31673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1D02F-8EFD-4130-9EA2-2C5332B8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66952-4EFF-4EA5-B060-337B8B46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3FB385-7B1B-4A4A-B7C4-A6C8B5B1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7B576-AD56-4A98-92C7-075AAA50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50BAA-2747-4300-AED8-E3C61DB7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C0479-01A0-4D2F-BA05-ADFEBE73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D0BAC-F717-4146-8C54-1A5DF700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6AB97-E151-443B-BDB8-2475A6786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94CAB-ABF6-4CC6-83B0-04A8A88D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87821-05A6-4FB3-A2A1-49848751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A1082-23E5-48BD-A3C9-B78B2A39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3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A7956-3B80-4A05-A3DA-8690ADA1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CF9007-A39F-4F6D-9246-83403290A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8F7EC-0A5D-47AA-9BA4-CFBF29CFF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816D5-1ED7-456D-A7C7-B98CFEDA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CD564-6E17-4F12-9138-0ACCA5C1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82E3E-22A8-4EC8-81D2-FE5DD249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4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9CEA2F-8A3F-4968-8874-03AD28D8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688C2-5BD2-4BB4-9656-4A6510ACC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C357D-ADA0-4020-A887-FA047CB01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C6E9A-0E0A-46C2-A07F-F288CF7B935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E9C14-2306-41A8-82D9-D0401C89B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3DF88-3AFD-4D3F-B91E-AF983E0EE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A56C8-9C7B-40CD-BF89-36AAE9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5491-A742-44C8-9CEE-D4464F14D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Subatomic Particles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46A2D-FADC-4CA0-B750-6A95ED7B2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9069729" cy="480218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Neutron</a:t>
            </a:r>
          </a:p>
          <a:p>
            <a:pPr lvl="1"/>
            <a:r>
              <a:rPr lang="en-US" sz="3200" dirty="0"/>
              <a:t>Neutral charge, large mass, located in nucleus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Proton</a:t>
            </a:r>
          </a:p>
          <a:p>
            <a:pPr lvl="1"/>
            <a:r>
              <a:rPr lang="en-US" sz="3200" dirty="0"/>
              <a:t>Positive charge, large mass, located in nucleus</a:t>
            </a:r>
          </a:p>
          <a:p>
            <a:pPr lvl="1"/>
            <a:r>
              <a:rPr lang="en-US" sz="3200" dirty="0"/>
              <a:t>Tells us the type of element (atomic number)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600" dirty="0"/>
              <a:t>Electron</a:t>
            </a:r>
          </a:p>
          <a:p>
            <a:pPr lvl="1"/>
            <a:r>
              <a:rPr lang="en-US" sz="3200" dirty="0"/>
              <a:t>Negative change, tiny mass, located around nucleus</a:t>
            </a:r>
          </a:p>
          <a:p>
            <a:pPr lvl="1"/>
            <a:r>
              <a:rPr lang="en-US" sz="3200" dirty="0"/>
              <a:t>Electron configurations (1</a:t>
            </a:r>
            <a:r>
              <a:rPr lang="en-US" sz="3200" baseline="30000" dirty="0"/>
              <a:t>st</a:t>
            </a:r>
            <a:r>
              <a:rPr lang="en-US" sz="3200" dirty="0"/>
              <a:t> shell, 2</a:t>
            </a:r>
            <a:r>
              <a:rPr lang="en-US" sz="3200" baseline="30000" dirty="0"/>
              <a:t>nd</a:t>
            </a:r>
            <a:r>
              <a:rPr lang="en-US" sz="3200" dirty="0"/>
              <a:t> shell,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321E4-EDD0-4724-8701-6ABFC7CE3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44" y="1605626"/>
            <a:ext cx="2602856" cy="449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9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40DF7-E776-4BDB-A80D-53F1A5274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781" y="585879"/>
            <a:ext cx="6792433" cy="476283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u="sng" dirty="0"/>
              <a:t>#1-5</a:t>
            </a:r>
            <a:r>
              <a:rPr lang="en-US" sz="4000" b="1" dirty="0"/>
              <a:t> </a:t>
            </a:r>
          </a:p>
          <a:p>
            <a:pPr marL="0" indent="0" algn="ctr">
              <a:buNone/>
            </a:pPr>
            <a:r>
              <a:rPr lang="en-US" sz="4000" dirty="0"/>
              <a:t>The element represented by the diagram is </a:t>
            </a:r>
            <a:r>
              <a:rPr lang="en-US" sz="4000" b="1" u="sng" dirty="0"/>
              <a:t>BORON</a:t>
            </a:r>
            <a:r>
              <a:rPr lang="en-US" sz="4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A8DF0-7D9E-419C-9E79-40A887551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228" y="2721658"/>
            <a:ext cx="3691541" cy="355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3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EB83BD-6DEC-4458-AB44-02F3A4453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288" y="1254965"/>
            <a:ext cx="8651313" cy="43480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BE8394-256F-496E-8438-A1DDB22E4474}"/>
              </a:ext>
            </a:extLst>
          </p:cNvPr>
          <p:cNvSpPr txBox="1"/>
          <p:nvPr/>
        </p:nvSpPr>
        <p:spPr>
          <a:xfrm>
            <a:off x="6528391" y="1573618"/>
            <a:ext cx="4327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Atomic</a:t>
            </a:r>
            <a:r>
              <a:rPr lang="en-US" sz="3600" dirty="0"/>
              <a:t>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CA6E3-E1CC-45CD-BB99-80C1DDE54271}"/>
              </a:ext>
            </a:extLst>
          </p:cNvPr>
          <p:cNvSpPr txBox="1"/>
          <p:nvPr/>
        </p:nvSpPr>
        <p:spPr>
          <a:xfrm>
            <a:off x="6528391" y="2538602"/>
            <a:ext cx="4327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Symbol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2EB168-0694-46AF-B358-06E32738C9D4}"/>
              </a:ext>
            </a:extLst>
          </p:cNvPr>
          <p:cNvSpPr txBox="1"/>
          <p:nvPr/>
        </p:nvSpPr>
        <p:spPr>
          <a:xfrm>
            <a:off x="6893442" y="3349902"/>
            <a:ext cx="4327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Name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0E1F3B-888B-4655-AB9F-58C0AED20485}"/>
              </a:ext>
            </a:extLst>
          </p:cNvPr>
          <p:cNvSpPr txBox="1"/>
          <p:nvPr/>
        </p:nvSpPr>
        <p:spPr>
          <a:xfrm>
            <a:off x="7052930" y="4489673"/>
            <a:ext cx="4327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Atomic</a:t>
            </a:r>
            <a:r>
              <a:rPr lang="en-US" sz="3600" dirty="0"/>
              <a:t> Mass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61C5B4-2A72-48BF-9754-05A77DE6DD8C}"/>
              </a:ext>
            </a:extLst>
          </p:cNvPr>
          <p:cNvSpPr txBox="1"/>
          <p:nvPr/>
        </p:nvSpPr>
        <p:spPr>
          <a:xfrm>
            <a:off x="495318" y="255181"/>
            <a:ext cx="1035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u="sng" dirty="0"/>
              <a:t>#6</a:t>
            </a:r>
          </a:p>
        </p:txBody>
      </p:sp>
    </p:spTree>
    <p:extLst>
      <p:ext uri="{BB962C8B-B14F-4D97-AF65-F5344CB8AC3E}">
        <p14:creationId xmlns:p14="http://schemas.microsoft.com/office/powerpoint/2010/main" val="223513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30A4-5163-43C7-A4AE-54049C57C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96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#7-10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B181F-7CDB-4035-81E6-C447DDE0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6540"/>
            <a:ext cx="10868247" cy="4890423"/>
          </a:xfrm>
        </p:spPr>
        <p:txBody>
          <a:bodyPr>
            <a:noAutofit/>
          </a:bodyPr>
          <a:lstStyle/>
          <a:p>
            <a:r>
              <a:rPr lang="en-US" dirty="0"/>
              <a:t>The atomic number represents … 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  <a:r>
              <a:rPr lang="en-US" sz="2800" b="1" dirty="0"/>
              <a:t>protons (or electrons if no charge)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atomic mass represents …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/>
              <a:t>protons and neutrons </a:t>
            </a:r>
            <a:r>
              <a:rPr lang="en-US" b="1" dirty="0">
                <a:sym typeface="Wingdings" panose="05000000000000000000" pitchFamily="2" charset="2"/>
              </a:rPr>
              <a:t> electron mass too tiny</a:t>
            </a:r>
          </a:p>
          <a:p>
            <a:pPr marL="0" indent="0">
              <a:buNone/>
            </a:pPr>
            <a:endParaRPr lang="en-US" b="1" dirty="0">
              <a:sym typeface="Wingdings" panose="05000000000000000000" pitchFamily="2" charset="2"/>
            </a:endParaRPr>
          </a:p>
          <a:p>
            <a:r>
              <a:rPr lang="en-US" dirty="0"/>
              <a:t>You can find the number of protons or electrons in an atom by …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  <a:r>
              <a:rPr lang="en-US" sz="2800" b="1" dirty="0"/>
              <a:t>Finding the atomic number</a:t>
            </a:r>
          </a:p>
          <a:p>
            <a:pPr marL="457200" lvl="1" indent="0">
              <a:buNone/>
            </a:pPr>
            <a:endParaRPr lang="en-US" sz="2800" b="1" dirty="0"/>
          </a:p>
          <a:p>
            <a:r>
              <a:rPr lang="en-US" dirty="0"/>
              <a:t>You can find the number of neutrons in an atom by …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  <a:r>
              <a:rPr lang="en-US" sz="2800" b="1" dirty="0"/>
              <a:t>Subtracting the atomic number from the atomic mass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03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C8FA-892B-4395-8B2C-2B6FE239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/>
              <a:t>#11</a:t>
            </a:r>
            <a:r>
              <a:rPr lang="en-US" sz="4800" b="1" dirty="0"/>
              <a:t> – Use your knowledge to practice!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943ACB6-E1C9-4306-B699-F8D4CDA86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888" y="1484506"/>
            <a:ext cx="8764223" cy="513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9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804A-FDEB-4B30-ABBE-7F9B6357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#12</a:t>
            </a:r>
            <a:r>
              <a:rPr lang="en-US" sz="5400" b="1" dirty="0"/>
              <a:t> Electron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D31E-C758-48DF-9578-5EAE321FC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Maximum number of electrons in each shell</a:t>
            </a:r>
          </a:p>
          <a:p>
            <a:pPr lvl="1"/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: 2</a:t>
            </a:r>
          </a:p>
          <a:p>
            <a:pPr lvl="1"/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: 8</a:t>
            </a:r>
          </a:p>
          <a:p>
            <a:pPr lvl="1"/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: 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EEAD5C-10A8-4875-8FB3-C6BAC7435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558" y="2582746"/>
            <a:ext cx="2106049" cy="41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6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E364-6B6A-4A7A-B272-2B435BA1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/>
              <a:t>#13 Electron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1DFF-4555-41BD-9CA0-BC3A3FB8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Electrons in the outermost shell or energy level are called </a:t>
            </a:r>
            <a:r>
              <a:rPr lang="en-US" sz="3600" b="1" u="sng" dirty="0"/>
              <a:t>VALENCE</a:t>
            </a:r>
            <a:r>
              <a:rPr lang="en-US" sz="3600" dirty="0"/>
              <a:t> electrons</a:t>
            </a:r>
          </a:p>
          <a:p>
            <a:pPr lvl="1"/>
            <a:r>
              <a:rPr lang="en-US" sz="3200" dirty="0"/>
              <a:t>If </a:t>
            </a:r>
            <a:r>
              <a:rPr lang="en-US" sz="3200" dirty="0" err="1"/>
              <a:t>outershell</a:t>
            </a:r>
            <a:r>
              <a:rPr lang="en-US" sz="3200" dirty="0"/>
              <a:t> has only 1 valence electron, element is likely to </a:t>
            </a:r>
            <a:r>
              <a:rPr lang="en-US" sz="3200" u="sng" dirty="0"/>
              <a:t>lose</a:t>
            </a:r>
            <a:r>
              <a:rPr lang="en-US" sz="3200" dirty="0"/>
              <a:t> an electron in a chemical bond</a:t>
            </a:r>
          </a:p>
          <a:p>
            <a:pPr lvl="1"/>
            <a:r>
              <a:rPr lang="en-US" sz="3200" dirty="0"/>
              <a:t>If outermost shell needs only 1 more valence electron to be full, element is likely to </a:t>
            </a:r>
            <a:r>
              <a:rPr lang="en-US" sz="3200" u="sng" dirty="0"/>
              <a:t>gain</a:t>
            </a:r>
            <a:r>
              <a:rPr lang="en-US" sz="3200" dirty="0"/>
              <a:t> an electron in a chemical bond</a:t>
            </a:r>
          </a:p>
          <a:p>
            <a:pPr lvl="1"/>
            <a:r>
              <a:rPr lang="en-US" sz="3200" dirty="0"/>
              <a:t>If outermost shell is full, element is not likely to react with other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68EA-96FE-4959-B91D-47BDB22D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92" y="303768"/>
            <a:ext cx="11238613" cy="1273215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Watch Ms. Smith do #14 then complete #15-16 on your own.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D87A1-4399-42BB-AC0B-9A95D7543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62" y="2210764"/>
            <a:ext cx="11663274" cy="332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0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268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Subatomic Particles</vt:lpstr>
      <vt:lpstr>PowerPoint Presentation</vt:lpstr>
      <vt:lpstr>PowerPoint Presentation</vt:lpstr>
      <vt:lpstr>#7-10</vt:lpstr>
      <vt:lpstr>#11 – Use your knowledge to practice!</vt:lpstr>
      <vt:lpstr>#12 Electron Configurations</vt:lpstr>
      <vt:lpstr>#13 Electron Configurations</vt:lpstr>
      <vt:lpstr>Watch Ms. Smith do #14 then complete #15-16 on your own.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Caroline Smith</cp:lastModifiedBy>
  <cp:revision>21</cp:revision>
  <cp:lastPrinted>2019-12-19T16:51:44Z</cp:lastPrinted>
  <dcterms:created xsi:type="dcterms:W3CDTF">2019-01-03T01:12:40Z</dcterms:created>
  <dcterms:modified xsi:type="dcterms:W3CDTF">2019-12-19T17:44:39Z</dcterms:modified>
</cp:coreProperties>
</file>