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010400" cy="9296400"/>
  <p:embeddedFontLst>
    <p:embeddedFont>
      <p:font typeface="Comic Sans MS" panose="030F0702030302020204" pitchFamily="66" charset="0"/>
      <p:regular r:id="rId15"/>
      <p:bold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25781D-19E1-42E4-A1D5-BE97993DC2CB}">
  <a:tblStyle styleId="{0625781D-19E1-42E4-A1D5-BE97993DC2C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3F9FA"/>
          </a:solidFill>
        </a:fill>
      </a:tcStyle>
    </a:wholeTbl>
    <a:band1H>
      <a:tcStyle>
        <a:tcBdr/>
        <a:fill>
          <a:solidFill>
            <a:srgbClr val="E7F3F4"/>
          </a:solidFill>
        </a:fill>
      </a:tcStyle>
    </a:band1H>
    <a:band1V>
      <a:tcStyle>
        <a:tcBdr/>
        <a:fill>
          <a:solidFill>
            <a:srgbClr val="E7F3F4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39" cy="464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2560" y="0"/>
            <a:ext cx="3037839" cy="464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2687" y="696912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34720" y="4414021"/>
            <a:ext cx="5140959" cy="41848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31411"/>
            <a:ext cx="3037839" cy="464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2560" y="8831411"/>
            <a:ext cx="3037839" cy="464987"/>
          </a:xfrm>
          <a:prstGeom prst="rect">
            <a:avLst/>
          </a:prstGeom>
          <a:noFill/>
          <a:ln>
            <a:noFill/>
          </a:ln>
        </p:spPr>
        <p:txBody>
          <a:bodyPr lIns="95450" tIns="47725" rIns="95450" bIns="477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697155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934720" y="4414021"/>
            <a:ext cx="5140959" cy="41848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5718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934720" y="4414021"/>
            <a:ext cx="5140959" cy="41848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6359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934720" y="4414021"/>
            <a:ext cx="5140959" cy="41848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476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34720" y="4414021"/>
            <a:ext cx="5140959" cy="41848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2531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934720" y="4414021"/>
            <a:ext cx="5140959" cy="41848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7413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934720" y="4414021"/>
            <a:ext cx="5140959" cy="41848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6788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934720" y="4414021"/>
            <a:ext cx="5140959" cy="41848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7051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34720" y="4414021"/>
            <a:ext cx="5140959" cy="41848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0487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934720" y="4414021"/>
            <a:ext cx="5140959" cy="41848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6941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934720" y="4414021"/>
            <a:ext cx="5140959" cy="41848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6904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934720" y="4414021"/>
            <a:ext cx="5140959" cy="41848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5933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934720" y="4414021"/>
            <a:ext cx="5140959" cy="4184895"/>
          </a:xfrm>
          <a:prstGeom prst="rect">
            <a:avLst/>
          </a:prstGeom>
          <a:noFill/>
          <a:ln>
            <a:noFill/>
          </a:ln>
        </p:spPr>
        <p:txBody>
          <a:bodyPr lIns="95450" tIns="47725" rIns="95450" bIns="47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972560" y="8831411"/>
            <a:ext cx="3037839" cy="464987"/>
          </a:xfrm>
          <a:prstGeom prst="rect">
            <a:avLst/>
          </a:prstGeom>
          <a:noFill/>
          <a:ln>
            <a:noFill/>
          </a:ln>
        </p:spPr>
        <p:txBody>
          <a:bodyPr lIns="95450" tIns="47725" rIns="95450" bIns="477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9</a:t>
            </a:fld>
            <a:endParaRPr lang="en-US" sz="1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3898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Shape 15"/>
          <p:cNvGrpSpPr/>
          <p:nvPr/>
        </p:nvGrpSpPr>
        <p:grpSpPr>
          <a:xfrm>
            <a:off x="290512" y="565149"/>
            <a:ext cx="711200" cy="474663"/>
            <a:chOff x="719" y="335"/>
            <a:chExt cx="624" cy="432"/>
          </a:xfrm>
        </p:grpSpPr>
        <p:sp>
          <p:nvSpPr>
            <p:cNvPr id="16" name="Shape 16"/>
            <p:cNvSpPr/>
            <p:nvPr/>
          </p:nvSpPr>
          <p:spPr>
            <a:xfrm>
              <a:off x="719" y="335"/>
              <a:ext cx="383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1056" y="335"/>
              <a:ext cx="288" cy="432"/>
            </a:xfrm>
            <a:prstGeom prst="rect">
              <a:avLst/>
            </a:prstGeom>
            <a:gradFill>
              <a:gsLst>
                <a:gs pos="0">
                  <a:schemeClr val="folHlink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414337" y="987424"/>
            <a:ext cx="738186" cy="474663"/>
            <a:chOff x="911" y="2639"/>
            <a:chExt cx="671" cy="432"/>
          </a:xfrm>
        </p:grpSpPr>
        <p:sp>
          <p:nvSpPr>
            <p:cNvPr id="19" name="Shape 19"/>
            <p:cNvSpPr/>
            <p:nvPr/>
          </p:nvSpPr>
          <p:spPr>
            <a:xfrm>
              <a:off x="911" y="2639"/>
              <a:ext cx="383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1248" y="2639"/>
              <a:ext cx="335" cy="432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Shape 21"/>
          <p:cNvSpPr/>
          <p:nvPr/>
        </p:nvSpPr>
        <p:spPr>
          <a:xfrm>
            <a:off x="0" y="914400"/>
            <a:ext cx="560387" cy="42227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hlink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609600" y="457200"/>
            <a:ext cx="31750" cy="10525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/>
          <p:nvPr/>
        </p:nvSpPr>
        <p:spPr>
          <a:xfrm rot="10800000" flipH="1">
            <a:off x="315912" y="1279524"/>
            <a:ext cx="8693150" cy="55562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685800" y="14478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0" i="0" u="none" strike="noStrike" cap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Biotechnology</a:t>
            </a:r>
          </a:p>
        </p:txBody>
      </p:sp>
      <p:pic>
        <p:nvPicPr>
          <p:cNvPr id="106" name="Shape 106" descr="http://2.bp.blogspot.com/-CWrFROZV_Xs/URB8RTzqk4I/AAAAAAAAAAU/z5PHF7SMD20/s1600/biotechnolog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048000"/>
            <a:ext cx="3544921" cy="2352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 descr="http://www.stcorp.nl/media/pages/6/biotechnolog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0" y="3048000"/>
            <a:ext cx="2265000" cy="17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 descr="http://www.abachar.com/wp-content/uploads/2012/11/biotechnology_3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2200" y="4876800"/>
            <a:ext cx="2514599" cy="150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 descr="http://www.rateitall.com/face/20135159_thumb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38600" y="4343400"/>
            <a:ext cx="1806502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99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Biotechnology Ethics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07719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Society’s responsibilities regarding uses of biotechnology </a:t>
            </a:r>
          </a:p>
        </p:txBody>
      </p:sp>
      <p:pic>
        <p:nvPicPr>
          <p:cNvPr id="181" name="Shape 181" descr="http://msnbcmedia.msn.com/j/msnbc/Components/Photos/070712/070712_baby_mammoth_hmed_6a.h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05" y="2743200"/>
            <a:ext cx="3839894" cy="312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 descr="http://www.abc.net.au/reslib/200711/r199280_76128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2667000"/>
            <a:ext cx="2590800" cy="206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Biotechnology</a:t>
            </a:r>
          </a:p>
        </p:txBody>
      </p:sp>
      <p:graphicFrame>
        <p:nvGraphicFramePr>
          <p:cNvPr id="188" name="Shape 188"/>
          <p:cNvGraphicFramePr/>
          <p:nvPr/>
        </p:nvGraphicFramePr>
        <p:xfrm>
          <a:off x="457200" y="1600200"/>
          <a:ext cx="8229600" cy="3200400"/>
        </p:xfrm>
        <a:graphic>
          <a:graphicData uri="http://schemas.openxmlformats.org/drawingml/2006/table">
            <a:tbl>
              <a:tblPr firstRow="1" bandRow="1">
                <a:noFill/>
                <a:tableStyleId>{0625781D-19E1-42E4-A1D5-BE97993DC2CB}</a:tableStyleId>
              </a:tblPr>
              <a:tblGrid>
                <a:gridCol w="4114800"/>
                <a:gridCol w="4114800"/>
              </a:tblGrid>
              <a:tr h="575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>
                          <a:solidFill>
                            <a:schemeClr val="dk1"/>
                          </a:solidFill>
                        </a:rPr>
                        <a:t>Pros (Good)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>
                          <a:solidFill>
                            <a:schemeClr val="dk1"/>
                          </a:solidFill>
                        </a:rPr>
                        <a:t>Cons (Bad)</a:t>
                      </a:r>
                    </a:p>
                  </a:txBody>
                  <a:tcPr marL="91450" marR="91450" marT="45725" marB="45725"/>
                </a:tc>
              </a:tr>
              <a:tr h="262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1.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2.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3.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2.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3. 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89" name="Shape 189"/>
          <p:cNvSpPr txBox="1"/>
          <p:nvPr/>
        </p:nvSpPr>
        <p:spPr>
          <a:xfrm>
            <a:off x="464127" y="5105400"/>
            <a:ext cx="7924799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Brainstorm with your partner about 3 ways that Biotechnology can be good and 3 ways it can be bad.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Biotechnology Protest Sign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228600" y="1447800"/>
            <a:ext cx="8610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one application or use of Biotechnology (Example: Cloning)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Decide if you are FOR or AGAINST it.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a Protest Sign that clearly identifies: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the application/use is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Whether you think it is good or bad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you are for or against it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a catchy slogan if possible</a:t>
            </a:r>
          </a:p>
        </p:txBody>
      </p:sp>
      <p:pic>
        <p:nvPicPr>
          <p:cNvPr id="196" name="Shape 196" descr="http://www.aktivism.info/socialforumjourney/wp-content/uploads/2010/03/gppa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3581400"/>
            <a:ext cx="2039007" cy="304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Shape 197"/>
          <p:cNvCxnSpPr/>
          <p:nvPr/>
        </p:nvCxnSpPr>
        <p:spPr>
          <a:xfrm rot="10800000" flipH="1">
            <a:off x="6026726" y="4724400"/>
            <a:ext cx="755100" cy="60959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93038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b="0" i="0" u="none" strike="noStrike" cap="none">
                <a:solidFill>
                  <a:srgbClr val="00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Biotechnology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60960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manipulation of biological processes or organisms to achieve a goal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Applications of Biotechnology: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Biofuels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Genetic Engineering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Bioremediation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GMO’s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Cloning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Shape 116" descr="http://lpec.virtualschools.net/utilities/serveImageFullsize.cfm?sImageName=i1132yeas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457200"/>
            <a:ext cx="1981199" cy="190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descr="http://www.learningin3d.ca/images/biotechbreakdow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3657600"/>
            <a:ext cx="3809999" cy="3035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Biofuels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type of energy derived from renewable plant and animal materials or organic matter.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Examples: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Ethanol and Biodiesel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Shape 124" descr="http://teenbiotechchallenge.ucdavis.edu/2012_TBC/JSingh-Sheldon/images/Biofue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739300"/>
            <a:ext cx="3505200" cy="23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 descr="http://media.treehugger.com/assets/images/2011/10/corn-field-ethanol-345345-photo-0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4191000"/>
            <a:ext cx="3276600" cy="218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Genetic Engineering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784859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manipulation of cells or organisms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Genes are added, deleted or changed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990099"/>
              </a:buClr>
              <a:buSzPct val="25000"/>
              <a:buFont typeface="Comic Sans MS"/>
              <a:buNone/>
            </a:pPr>
            <a:r>
              <a:rPr lang="en-US" sz="3200" b="0" i="0" u="none" strike="noStrike" cap="none">
                <a:solidFill>
                  <a:srgbClr val="99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Genetically Engineered Insulin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gene for human insulin can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inserted into bacteria.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Bacteria are able to produce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insulin.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Shape 132" descr="http://www.becomehealthynow.com/images/organs/lymphatic_immune/14b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3428998"/>
            <a:ext cx="2347041" cy="3078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Bioremediation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microbes and other living things to clean up the </a:t>
            </a:r>
            <a:r>
              <a:rPr lang="en-US"/>
              <a:t>environment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Genetically engineered Bacteria can be used to clean up an oil spill.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Shape 140" descr="https://sp.yimg.com/ib/th?id=HN.608013613989695097&amp;pid=15.1&amp;P=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4267200"/>
            <a:ext cx="5638800" cy="23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Genetically Modified Organisms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7924799" cy="533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organism that has been changed by genetic engineering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3333FF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Also called “GMO’s”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600" b="0" i="0" u="none" strike="noStrike" cap="non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600" b="0" i="0" u="none" strike="noStrike" cap="non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600" b="0" i="0" u="none" strike="noStrike" cap="non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600" b="0" i="0" u="none" strike="noStrike" cap="non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600" b="0" i="0" u="none" strike="noStrike" cap="non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Shape 147" descr="http://upload.wikimedia.org/wikipedia/commons/thumb/1/1d/Bt_plants.png/640px-Bt_plant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2133600"/>
            <a:ext cx="2267636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 descr="http://bizgovsoc6.files.wordpress.com/2013/04/12785_368494776592533_415201850_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3276600"/>
            <a:ext cx="4343400" cy="28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Genetically Modified Plants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077199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goal is to improve </a:t>
            </a: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crops and our food.</a:t>
            </a:r>
          </a:p>
          <a:p>
            <a:pPr marL="742950" marR="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Shape 155" descr="chart_goo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048000"/>
            <a:ext cx="8218487" cy="333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 descr="http://docakilah.files.wordpress.com/2011/11/gmocor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400" y="1371600"/>
            <a:ext cx="2286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Genetically Modified Animals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09600" y="1447800"/>
            <a:ext cx="7924799" cy="518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to produce beneficial proteins, drugs, tissue for transplants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Mice used to study medicine, cancer, etc.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Zebrafish made into “Glo-fish”</a:t>
            </a:r>
          </a:p>
          <a:p>
            <a:pPr marL="742950" marR="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Shape 163" descr="http://ourcompass.files.wordpress.com/2010/08/genetic-modified-piglets-006.jpg?w=6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2133600"/>
            <a:ext cx="2628899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 descr="http://www.animalaid.org.uk/images/animals/injec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1600" y="4800600"/>
            <a:ext cx="2438399" cy="183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 descr="http://www.thefoodbowl.com/wp-content/uploads/2007/10/glo_fish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52600" y="4800600"/>
            <a:ext cx="2819400" cy="178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Cloning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839199" cy="190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Organisms that are genetically identical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Cloning began in 1952 with frogs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Dolly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was the first animal cloned from adult cell</a:t>
            </a:r>
          </a:p>
          <a:p>
            <a:pPr marL="742950" marR="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Shape 173" descr="http://news.bbc.co.uk/media/images/41375000/jpg/_41375405_dolly_cloned_sheep_pa2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971800"/>
            <a:ext cx="1955799" cy="266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3200" y="2971800"/>
            <a:ext cx="5943599" cy="3571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299</Words>
  <Application>Microsoft Office PowerPoint</Application>
  <PresentationFormat>On-screen Show (4:3)</PresentationFormat>
  <Paragraphs>70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Comic Sans MS</vt:lpstr>
      <vt:lpstr>Arial</vt:lpstr>
      <vt:lpstr>Tahoma</vt:lpstr>
      <vt:lpstr>Times New Roman</vt:lpstr>
      <vt:lpstr>Default Design</vt:lpstr>
      <vt:lpstr>Biotechnology</vt:lpstr>
      <vt:lpstr>Biotechnology</vt:lpstr>
      <vt:lpstr>Biofuels</vt:lpstr>
      <vt:lpstr>Genetic Engineering</vt:lpstr>
      <vt:lpstr>Bioremediation</vt:lpstr>
      <vt:lpstr>Genetically Modified Organisms</vt:lpstr>
      <vt:lpstr>Genetically Modified Plants</vt:lpstr>
      <vt:lpstr>Genetically Modified Animals</vt:lpstr>
      <vt:lpstr>Cloning</vt:lpstr>
      <vt:lpstr>Biotechnology Ethics</vt:lpstr>
      <vt:lpstr>Biotechnology</vt:lpstr>
      <vt:lpstr>Biotechnology Protest Sign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Biotechnology</dc:title>
  <dc:creator>bselig</dc:creator>
  <cp:lastModifiedBy>Caroline Smith</cp:lastModifiedBy>
  <cp:revision>3</cp:revision>
  <dcterms:modified xsi:type="dcterms:W3CDTF">2019-02-27T12:24:50Z</dcterms:modified>
</cp:coreProperties>
</file>