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7010400" cy="92964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Tahoma" panose="020B0604030504040204" pitchFamily="34" charset="0"/>
      <p:regular r:id="rId19"/>
      <p:bold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625781D-19E1-42E4-A1D5-BE97993DC2CB}">
  <a:tblStyle styleId="{0625781D-19E1-42E4-A1D5-BE97993DC2CB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3F9FA"/>
          </a:solidFill>
        </a:fill>
      </a:tcStyle>
    </a:wholeTbl>
    <a:band1H>
      <a:tcStyle>
        <a:tcBdr/>
        <a:fill>
          <a:solidFill>
            <a:srgbClr val="E7F3F4"/>
          </a:solidFill>
        </a:fill>
      </a:tcStyle>
    </a:band1H>
    <a:band1V>
      <a:tcStyle>
        <a:tcBdr/>
        <a:fill>
          <a:solidFill>
            <a:srgbClr val="E7F3F4"/>
          </a:solidFill>
        </a:fill>
      </a:tcStyle>
    </a:band1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155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39" cy="464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972560" y="0"/>
            <a:ext cx="3037839" cy="464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82687" y="696912"/>
            <a:ext cx="4646612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934720" y="4414021"/>
            <a:ext cx="5140959" cy="418489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831411"/>
            <a:ext cx="3037839" cy="464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972560" y="8831411"/>
            <a:ext cx="3037839" cy="464987"/>
          </a:xfrm>
          <a:prstGeom prst="rect">
            <a:avLst/>
          </a:prstGeom>
          <a:noFill/>
          <a:ln>
            <a:noFill/>
          </a:ln>
        </p:spPr>
        <p:txBody>
          <a:bodyPr lIns="95450" tIns="47725" rIns="95450" bIns="477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3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46971550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934720" y="4414021"/>
            <a:ext cx="5140959" cy="418489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6612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157181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934720" y="4414021"/>
            <a:ext cx="5140959" cy="418489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6612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763594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934720" y="4414021"/>
            <a:ext cx="5140959" cy="418489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6612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44762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934720" y="4414021"/>
            <a:ext cx="5140959" cy="418489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6612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92531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934720" y="4414021"/>
            <a:ext cx="5140959" cy="418489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6612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87413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934720" y="4414021"/>
            <a:ext cx="5140959" cy="418489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6612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76788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934720" y="4414021"/>
            <a:ext cx="5140959" cy="418489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6612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7051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934720" y="4414021"/>
            <a:ext cx="5140959" cy="418489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6612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304877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934720" y="4414021"/>
            <a:ext cx="5140959" cy="418489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6612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69411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934720" y="4414021"/>
            <a:ext cx="5140959" cy="418489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6612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369043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934720" y="4414021"/>
            <a:ext cx="5140959" cy="418489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6612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559335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6612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934720" y="4414021"/>
            <a:ext cx="5140959" cy="4184895"/>
          </a:xfrm>
          <a:prstGeom prst="rect">
            <a:avLst/>
          </a:prstGeom>
          <a:noFill/>
          <a:ln>
            <a:noFill/>
          </a:ln>
        </p:spPr>
        <p:txBody>
          <a:bodyPr lIns="95450" tIns="47725" rIns="95450" bIns="477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9" name="Shape 169"/>
          <p:cNvSpPr txBox="1">
            <a:spLocks noGrp="1"/>
          </p:cNvSpPr>
          <p:nvPr>
            <p:ph type="sldNum" idx="12"/>
          </p:nvPr>
        </p:nvSpPr>
        <p:spPr>
          <a:xfrm>
            <a:off x="3972560" y="8831411"/>
            <a:ext cx="3037839" cy="464987"/>
          </a:xfrm>
          <a:prstGeom prst="rect">
            <a:avLst/>
          </a:prstGeom>
          <a:noFill/>
          <a:ln>
            <a:noFill/>
          </a:ln>
        </p:spPr>
        <p:txBody>
          <a:bodyPr lIns="95450" tIns="47725" rIns="95450" bIns="477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9</a:t>
            </a:fld>
            <a:endParaRPr lang="en-US" sz="13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038986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21859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3"/>
          </p:nvPr>
        </p:nvSpPr>
        <p:spPr>
          <a:xfrm>
            <a:off x="4648200" y="3938587"/>
            <a:ext cx="4038599" cy="218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" name="Shape 15"/>
          <p:cNvGrpSpPr/>
          <p:nvPr/>
        </p:nvGrpSpPr>
        <p:grpSpPr>
          <a:xfrm>
            <a:off x="290512" y="565149"/>
            <a:ext cx="711200" cy="474663"/>
            <a:chOff x="719" y="335"/>
            <a:chExt cx="624" cy="432"/>
          </a:xfrm>
        </p:grpSpPr>
        <p:sp>
          <p:nvSpPr>
            <p:cNvPr id="16" name="Shape 16"/>
            <p:cNvSpPr/>
            <p:nvPr/>
          </p:nvSpPr>
          <p:spPr>
            <a:xfrm>
              <a:off x="719" y="335"/>
              <a:ext cx="383" cy="432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Shape 17"/>
            <p:cNvSpPr/>
            <p:nvPr/>
          </p:nvSpPr>
          <p:spPr>
            <a:xfrm>
              <a:off x="1056" y="335"/>
              <a:ext cx="288" cy="432"/>
            </a:xfrm>
            <a:prstGeom prst="rect">
              <a:avLst/>
            </a:prstGeom>
            <a:gradFill>
              <a:gsLst>
                <a:gs pos="0">
                  <a:schemeClr val="folHlink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" name="Shape 18"/>
          <p:cNvGrpSpPr/>
          <p:nvPr/>
        </p:nvGrpSpPr>
        <p:grpSpPr>
          <a:xfrm>
            <a:off x="414337" y="987424"/>
            <a:ext cx="738186" cy="474663"/>
            <a:chOff x="911" y="2639"/>
            <a:chExt cx="671" cy="432"/>
          </a:xfrm>
        </p:grpSpPr>
        <p:sp>
          <p:nvSpPr>
            <p:cNvPr id="19" name="Shape 19"/>
            <p:cNvSpPr/>
            <p:nvPr/>
          </p:nvSpPr>
          <p:spPr>
            <a:xfrm>
              <a:off x="911" y="2639"/>
              <a:ext cx="383" cy="4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Shape 20"/>
            <p:cNvSpPr/>
            <p:nvPr/>
          </p:nvSpPr>
          <p:spPr>
            <a:xfrm>
              <a:off x="1248" y="2639"/>
              <a:ext cx="335" cy="432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" name="Shape 21"/>
          <p:cNvSpPr/>
          <p:nvPr/>
        </p:nvSpPr>
        <p:spPr>
          <a:xfrm>
            <a:off x="0" y="914400"/>
            <a:ext cx="560387" cy="422275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chemeClr val="hlink"/>
              </a:gs>
            </a:gsLst>
            <a:lin ang="189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Shape 22"/>
          <p:cNvSpPr/>
          <p:nvPr/>
        </p:nvSpPr>
        <p:spPr>
          <a:xfrm>
            <a:off x="609600" y="457200"/>
            <a:ext cx="31750" cy="105251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Shape 23"/>
          <p:cNvSpPr/>
          <p:nvPr/>
        </p:nvSpPr>
        <p:spPr>
          <a:xfrm rot="10800000" flipH="1">
            <a:off x="315912" y="1279524"/>
            <a:ext cx="8693150" cy="55562"/>
          </a:xfrm>
          <a:prstGeom prst="rect">
            <a:avLst/>
          </a:prstGeom>
          <a:gradFill>
            <a:gsLst>
              <a:gs pos="0">
                <a:schemeClr val="lt2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ctrTitle"/>
          </p:nvPr>
        </p:nvSpPr>
        <p:spPr>
          <a:xfrm>
            <a:off x="685800" y="1447800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5400" b="0" i="0" u="none" strike="noStrike" cap="none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Biotechnology</a:t>
            </a:r>
          </a:p>
        </p:txBody>
      </p:sp>
      <p:pic>
        <p:nvPicPr>
          <p:cNvPr id="106" name="Shape 106" descr="http://2.bp.blogspot.com/-CWrFROZV_Xs/URB8RTzqk4I/AAAAAAAAAAU/z5PHF7SMD20/s1600/biotechnology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3048000"/>
            <a:ext cx="3544921" cy="2352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 descr="http://www.stcorp.nl/media/pages/6/biotechnology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19800" y="3048000"/>
            <a:ext cx="2265000" cy="171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 descr="http://www.abachar.com/wp-content/uploads/2012/11/biotechnology_31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72200" y="4876800"/>
            <a:ext cx="2514599" cy="1501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 descr="http://www.rateitall.com/face/20135159_thumb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038600" y="4343400"/>
            <a:ext cx="1806502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>
                <a:solidFill>
                  <a:srgbClr val="990099"/>
                </a:solidFill>
                <a:latin typeface="Comic Sans MS"/>
                <a:ea typeface="Comic Sans MS"/>
                <a:cs typeface="Comic Sans MS"/>
                <a:sym typeface="Comic Sans MS"/>
              </a:rPr>
              <a:t>Biotechnology Ethics</a:t>
            </a:r>
          </a:p>
        </p:txBody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8077199" cy="1371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ct val="100000"/>
              <a:buFont typeface="Arial"/>
              <a:buChar char="•"/>
            </a:pPr>
            <a:r>
              <a:rPr lang="en-US" sz="3600" b="0" i="0" u="none" strike="noStrike" cap="none">
                <a:solidFill>
                  <a:srgbClr val="3333FF"/>
                </a:solidFill>
                <a:latin typeface="Arial"/>
                <a:ea typeface="Arial"/>
                <a:cs typeface="Arial"/>
                <a:sym typeface="Arial"/>
              </a:rPr>
              <a:t>Society’s responsibilities regarding uses of biotechnology </a:t>
            </a:r>
          </a:p>
        </p:txBody>
      </p:sp>
      <p:pic>
        <p:nvPicPr>
          <p:cNvPr id="181" name="Shape 181" descr="http://msnbcmedia.msn.com/j/msnbc/Components/Photos/070712/070712_baby_mammoth_hmed_6a.h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6905" y="2743200"/>
            <a:ext cx="3839894" cy="3124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Shape 182" descr="http://www.abc.net.au/reslib/200711/r199280_761286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86400" y="2667000"/>
            <a:ext cx="2590800" cy="2062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Biotechnology</a:t>
            </a:r>
          </a:p>
        </p:txBody>
      </p:sp>
      <p:graphicFrame>
        <p:nvGraphicFramePr>
          <p:cNvPr id="188" name="Shape 188"/>
          <p:cNvGraphicFramePr/>
          <p:nvPr/>
        </p:nvGraphicFramePr>
        <p:xfrm>
          <a:off x="457200" y="1600200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{0625781D-19E1-42E4-A1D5-BE97993DC2CB}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59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>
                          <a:solidFill>
                            <a:schemeClr val="dk1"/>
                          </a:solidFill>
                        </a:rPr>
                        <a:t>Pros (Good)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>
                          <a:solidFill>
                            <a:schemeClr val="dk1"/>
                          </a:solidFill>
                        </a:rPr>
                        <a:t>Cons (Bad)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4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/>
                        <a:t>1. 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2. 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3. 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1.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2. 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3. 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9" name="Shape 189"/>
          <p:cNvSpPr txBox="1"/>
          <p:nvPr/>
        </p:nvSpPr>
        <p:spPr>
          <a:xfrm>
            <a:off x="464127" y="5105400"/>
            <a:ext cx="7924799" cy="8309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Brainstorm with your partner about 3 ways that Biotechnology can be good and 3 ways it can be bad. </a:t>
            </a: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Biotechnology Protest Sign</a:t>
            </a:r>
          </a:p>
        </p:txBody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228600" y="1447800"/>
            <a:ext cx="8610599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Choose one application or use of Biotechnology (Example: Cloning)</a:t>
            </a:r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Decide if you are FOR or AGAINST it.</a:t>
            </a:r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Create a Protest Sign that clearly identifies: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the application/use is 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Whether you think it is good or bad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WHY you are for or against it 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a catchy slogan if possible</a:t>
            </a:r>
          </a:p>
        </p:txBody>
      </p:sp>
      <p:pic>
        <p:nvPicPr>
          <p:cNvPr id="196" name="Shape 196" descr="http://www.aktivism.info/socialforumjourney/wp-content/uploads/2010/03/gppam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81800" y="3581400"/>
            <a:ext cx="2039007" cy="304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7" name="Shape 197"/>
          <p:cNvCxnSpPr/>
          <p:nvPr/>
        </p:nvCxnSpPr>
        <p:spPr>
          <a:xfrm rot="10800000" flipH="1">
            <a:off x="6026726" y="4724400"/>
            <a:ext cx="755100" cy="609599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stealth" w="lg" len="lg"/>
          </a:ln>
        </p:spPr>
      </p:cxn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685800" y="381000"/>
            <a:ext cx="7793038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800" b="0" i="0" u="none" strike="noStrike" cap="none">
                <a:solidFill>
                  <a:srgbClr val="009900"/>
                </a:solidFill>
                <a:latin typeface="Comic Sans MS"/>
                <a:ea typeface="Comic Sans MS"/>
                <a:cs typeface="Comic Sans MS"/>
                <a:sym typeface="Comic Sans MS"/>
              </a:rPr>
              <a:t>Biotechnology</a:t>
            </a:r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457200" y="1447800"/>
            <a:ext cx="6096000" cy="502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manipulation of biological processes or organisms to achieve a goal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Applications of Biotechnology: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Biofuels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Genetic Engineering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Bioremediation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GMO’s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Cloning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6" name="Shape 116" descr="http://lpec.virtualschools.net/utilities/serveImageFullsize.cfm?sImageName=i1132yeast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81800" y="457200"/>
            <a:ext cx="1981199" cy="1907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Shape 117" descr="http://www.learningin3d.ca/images/biotechbreakdown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05400" y="3657600"/>
            <a:ext cx="3809999" cy="30352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Biofuels</a:t>
            </a:r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type of energy derived from renewable plant and animal materials or organic matter.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Examples: </a:t>
            </a:r>
            <a:r>
              <a:rPr lang="en-US" sz="32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Ethanol and Biodiesel 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4" name="Shape 124" descr="http://teenbiotechchallenge.ucdavis.edu/2012_TBC/JSingh-Sheldon/images/Biofue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3739300"/>
            <a:ext cx="3505200" cy="238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Shape 125" descr="http://media.treehugger.com/assets/images/2011/10/corn-field-ethanol-345345-photo-01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76800" y="4191000"/>
            <a:ext cx="3276600" cy="2184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Genetic Engineering</a:t>
            </a:r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304800" y="1371600"/>
            <a:ext cx="7848599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DNA manipulation of cells or organisms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Genes are added, deleted or changed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000" b="0" i="0" u="none" strike="noStrike" cap="none">
              <a:solidFill>
                <a:srgbClr val="3333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rgbClr val="990099"/>
              </a:buClr>
              <a:buSzPct val="25000"/>
              <a:buFont typeface="Comic Sans MS"/>
              <a:buNone/>
            </a:pPr>
            <a:r>
              <a:rPr lang="en-US" sz="3200" b="0" i="0" u="none" strike="noStrike" cap="none">
                <a:solidFill>
                  <a:srgbClr val="990099"/>
                </a:solidFill>
                <a:latin typeface="Comic Sans MS"/>
                <a:ea typeface="Comic Sans MS"/>
                <a:cs typeface="Comic Sans MS"/>
                <a:sym typeface="Comic Sans MS"/>
              </a:rPr>
              <a:t>Genetically Engineered Insulin 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gene for human insulin can 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 inserted into bacteria.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Bacteria are able to produce 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human insulin. 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rgbClr val="3333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2" name="Shape 132" descr="http://www.becomehealthynow.com/images/organs/lymphatic_immune/14b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0" y="3428998"/>
            <a:ext cx="2347041" cy="30783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Bioremediation</a:t>
            </a:r>
          </a:p>
        </p:txBody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Using microbes and other living things to clean up the </a:t>
            </a:r>
            <a:r>
              <a:rPr lang="en-US"/>
              <a:t>environment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Example: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Genetically engineered Bacteria can be used to clean up an oil spill.</a:t>
            </a:r>
          </a:p>
        </p:txBody>
      </p:sp>
      <p:sp>
        <p:nvSpPr>
          <p:cNvPr id="139" name="Shape 13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" name="Shape 140" descr="https://sp.yimg.com/ib/th?id=HN.608013613989695097&amp;pid=15.1&amp;P=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52600" y="4267200"/>
            <a:ext cx="5638800" cy="235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5343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Genetically Modified Organisms</a:t>
            </a:r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7924799" cy="5333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 organism that has been changed by genetic engineering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rgbClr val="3333FF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3333FF"/>
                </a:solidFill>
                <a:latin typeface="Arial"/>
                <a:ea typeface="Arial"/>
                <a:cs typeface="Arial"/>
                <a:sym typeface="Arial"/>
              </a:rPr>
              <a:t>Also called “GMO’s”</a:t>
            </a:r>
          </a:p>
          <a:p>
            <a:pPr marL="342900" marR="0" lvl="0" indent="-3429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600" b="0" i="0" u="none" strike="noStrike" cap="none">
              <a:solidFill>
                <a:srgbClr val="3333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600" b="0" i="0" u="none" strike="noStrike" cap="none">
              <a:solidFill>
                <a:srgbClr val="3333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600" b="0" i="0" u="none" strike="noStrike" cap="none">
              <a:solidFill>
                <a:srgbClr val="3333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600" b="0" i="0" u="none" strike="noStrike" cap="none">
              <a:solidFill>
                <a:srgbClr val="3333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600" b="0" i="0" u="none" strike="noStrike" cap="none">
              <a:solidFill>
                <a:srgbClr val="3333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" name="Shape 147" descr="http://upload.wikimedia.org/wikipedia/commons/thumb/1/1d/Bt_plants.png/640px-Bt_plants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67400" y="2133600"/>
            <a:ext cx="2267636" cy="434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Shape 148" descr="http://bizgovsoc6.files.wordpress.com/2013/04/12785_368494776592533_415201850_n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6800" y="3276600"/>
            <a:ext cx="4343400" cy="285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Genetically Modified Plants</a:t>
            </a:r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457200" y="1447800"/>
            <a:ext cx="8077199" cy="3962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goal is to improve </a:t>
            </a:r>
          </a:p>
          <a:p>
            <a:pPr marL="0" marR="0" lvl="0" indent="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crops and our food.</a:t>
            </a:r>
          </a:p>
          <a:p>
            <a:pPr marL="742950" marR="0" lvl="1" indent="-2857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rgbClr val="3333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rgbClr val="3333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" name="Shape 155" descr="chart_good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3048000"/>
            <a:ext cx="8218487" cy="333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Shape 156" descr="http://docakilah.files.wordpress.com/2011/11/gmocorn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48400" y="1371600"/>
            <a:ext cx="2286000" cy="15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228600" y="304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Genetically Modified Animals</a:t>
            </a:r>
          </a:p>
        </p:txBody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09600" y="1447800"/>
            <a:ext cx="7924799" cy="5181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Used to produce beneficial proteins, drugs, tissue for transplants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Examples: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Mice used to study medicine, cancer, etc.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Zebrafish made into “Glo-fish”</a:t>
            </a:r>
          </a:p>
          <a:p>
            <a:pPr marL="742950" marR="0" lvl="1" indent="-2857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rgbClr val="3333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rgbClr val="3333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3" name="Shape 163" descr="http://ourcompass.files.wordpress.com/2010/08/genetic-modified-piglets-006.jpg?w=6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48400" y="2133600"/>
            <a:ext cx="2628899" cy="1485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Shape 164" descr="http://www.animalaid.org.uk/images/animals/inject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81600" y="4800600"/>
            <a:ext cx="2438399" cy="1831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Shape 165" descr="http://www.thefoodbowl.com/wp-content/uploads/2007/10/glo_fish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52600" y="4800600"/>
            <a:ext cx="2819400" cy="1782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Cloning</a:t>
            </a:r>
          </a:p>
        </p:txBody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304800" y="1143000"/>
            <a:ext cx="8839199" cy="1904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Organisms that are genetically identical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Cloning began in 1952 with frogs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Dolly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was the first animal cloned from adult cell</a:t>
            </a:r>
          </a:p>
          <a:p>
            <a:pPr marL="742950" marR="0" lvl="1" indent="-2857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rgbClr val="3333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rgbClr val="3333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3" name="Shape 173" descr="http://news.bbc.co.uk/media/images/41375000/jpg/_41375405_dolly_cloned_sheep_pa22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2971800"/>
            <a:ext cx="1955799" cy="2666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Shape 17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43200" y="2971800"/>
            <a:ext cx="5943599" cy="35711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301</Words>
  <Application>Microsoft Office PowerPoint</Application>
  <PresentationFormat>On-screen Show (4:3)</PresentationFormat>
  <Paragraphs>70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Comic Sans MS</vt:lpstr>
      <vt:lpstr>Arial</vt:lpstr>
      <vt:lpstr>Times New Roman</vt:lpstr>
      <vt:lpstr>Tahoma</vt:lpstr>
      <vt:lpstr>Default Design</vt:lpstr>
      <vt:lpstr>Biotechnology</vt:lpstr>
      <vt:lpstr>Biotechnology</vt:lpstr>
      <vt:lpstr>Biofuels</vt:lpstr>
      <vt:lpstr>Genetic Engineering</vt:lpstr>
      <vt:lpstr>Bioremediation</vt:lpstr>
      <vt:lpstr>Genetically Modified Organisms</vt:lpstr>
      <vt:lpstr>Genetically Modified Plants</vt:lpstr>
      <vt:lpstr>Genetically Modified Animals</vt:lpstr>
      <vt:lpstr>Cloning</vt:lpstr>
      <vt:lpstr>Biotechnology Ethics</vt:lpstr>
      <vt:lpstr>Biotechnology</vt:lpstr>
      <vt:lpstr>Biotechnology Protest Sign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Biotechnology</dc:title>
  <dc:creator>bselig</dc:creator>
  <cp:lastModifiedBy>Lenovo</cp:lastModifiedBy>
  <cp:revision>1</cp:revision>
  <dcterms:modified xsi:type="dcterms:W3CDTF">2020-02-20T20:10:50Z</dcterms:modified>
</cp:coreProperties>
</file>