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2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6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93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93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8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19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50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9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72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9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6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30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3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7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8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4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9" r:id="rId6"/>
    <p:sldLayoutId id="2147483695" r:id="rId7"/>
    <p:sldLayoutId id="2147483696" r:id="rId8"/>
    <p:sldLayoutId id="2147483697" r:id="rId9"/>
    <p:sldLayoutId id="2147483698" r:id="rId10"/>
    <p:sldLayoutId id="2147483688" r:id="rId11"/>
    <p:sldLayoutId id="2147483699" r:id="rId12"/>
    <p:sldLayoutId id="2147483704" r:id="rId13"/>
    <p:sldLayoutId id="2147483700" r:id="rId14"/>
    <p:sldLayoutId id="2147483701" r:id="rId15"/>
    <p:sldLayoutId id="2147483702" r:id="rId16"/>
    <p:sldLayoutId id="2147483703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5C020BD9-D939-49E2-AD47-ACC38E954E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7DED95-F955-4008-80AD-B80CD0AC2D26}"/>
              </a:ext>
            </a:extLst>
          </p:cNvPr>
          <p:cNvSpPr>
            <a:spLocks noGrp="1"/>
          </p:cNvSpPr>
          <p:nvPr/>
        </p:nvSpPr>
        <p:spPr>
          <a:xfrm>
            <a:off x="2361554" y="1616646"/>
            <a:ext cx="7468762" cy="1542417"/>
          </a:xfrm>
          <a:prstGeom prst="rect">
            <a:avLst/>
          </a:prstGeom>
          <a:solidFill>
            <a:schemeClr val="accent3">
              <a:lumMod val="50000"/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Which of the following samples dissolves in water?</a:t>
            </a:r>
            <a:endParaRPr lang="en-US" sz="4400" b="1" dirty="0"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993388-2828-43EB-BFA1-6B3DFDAA8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754" y="3296669"/>
            <a:ext cx="6690363" cy="2508886"/>
          </a:xfrm>
          <a:prstGeom prst="rect">
            <a:avLst/>
          </a:prstGeom>
        </p:spPr>
      </p:pic>
      <p:pic>
        <p:nvPicPr>
          <p:cNvPr id="9" name="Picture 2" descr="https://render.bitstrips.com/v2/cpanel/8808e8f3-49e9-4f8a-9c46-bfdcc0a842fe-a5bd279e-fd2e-40ca-9e56-4426e8df3f27-v1.png?transparent=1&amp;palette=1">
            <a:extLst>
              <a:ext uri="{FF2B5EF4-FFF2-40B4-BE49-F238E27FC236}">
                <a16:creationId xmlns:a16="http://schemas.microsoft.com/office/drawing/2014/main" id="{A005FF93-D5D3-4F4C-AB61-025D68697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57" y="3423320"/>
            <a:ext cx="2147193" cy="214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render.bitstrips.com/v2/cpanel/07b7c840-c303-4262-9ffc-a7b4ae30d862-a5bd279e-fd2e-40ca-9e56-4426e8df3f27-v1.png?transparent=1&amp;palette=1">
            <a:extLst>
              <a:ext uri="{FF2B5EF4-FFF2-40B4-BE49-F238E27FC236}">
                <a16:creationId xmlns:a16="http://schemas.microsoft.com/office/drawing/2014/main" id="{66E3C25E-30AF-4393-86D4-05D5A213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799" y="2060233"/>
            <a:ext cx="2737533" cy="273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FE56FC-CFFC-44E4-AEE7-2EB52FDD3A84}"/>
              </a:ext>
            </a:extLst>
          </p:cNvPr>
          <p:cNvSpPr txBox="1"/>
          <p:nvPr/>
        </p:nvSpPr>
        <p:spPr>
          <a:xfrm>
            <a:off x="808142" y="156011"/>
            <a:ext cx="10575716" cy="1323439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Please start a new BOP Sheet for this week. </a:t>
            </a:r>
          </a:p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Don’t forget to write your </a:t>
            </a:r>
            <a:r>
              <a:rPr lang="en-US" sz="4000" u="sng" dirty="0">
                <a:solidFill>
                  <a:schemeClr val="accent3">
                    <a:lumMod val="50000"/>
                  </a:schemeClr>
                </a:solidFill>
              </a:rPr>
              <a:t>name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n-US" sz="4000" u="sng" dirty="0">
                <a:solidFill>
                  <a:schemeClr val="accent3">
                    <a:lumMod val="50000"/>
                  </a:schemeClr>
                </a:solidFill>
              </a:rPr>
              <a:t>today’s date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D5AB6C-2A59-4FB5-99C6-5FED3CA73264}"/>
              </a:ext>
            </a:extLst>
          </p:cNvPr>
          <p:cNvSpPr txBox="1"/>
          <p:nvPr/>
        </p:nvSpPr>
        <p:spPr>
          <a:xfrm>
            <a:off x="808142" y="5994103"/>
            <a:ext cx="10575588" cy="707886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Keep your BOP Sheet. We will turn it in on Friday.</a:t>
            </a:r>
          </a:p>
        </p:txBody>
      </p:sp>
    </p:spTree>
    <p:extLst>
      <p:ext uri="{BB962C8B-B14F-4D97-AF65-F5344CB8AC3E}">
        <p14:creationId xmlns:p14="http://schemas.microsoft.com/office/powerpoint/2010/main" val="183851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5E60E0-C9D8-45C8-9276-9DA6EC1E3D6F}"/>
              </a:ext>
            </a:extLst>
          </p:cNvPr>
          <p:cNvSpPr txBox="1">
            <a:spLocks/>
          </p:cNvSpPr>
          <p:nvPr/>
        </p:nvSpPr>
        <p:spPr>
          <a:xfrm>
            <a:off x="806302" y="606055"/>
            <a:ext cx="5181600" cy="565652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Yes, sugar and salt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dissolve</a:t>
            </a:r>
            <a:r>
              <a:rPr lang="en-US" sz="4400" dirty="0"/>
              <a:t> </a:t>
            </a:r>
            <a:r>
              <a:rPr lang="en-US" sz="4400" dirty="0">
                <a:solidFill>
                  <a:schemeClr val="bg1"/>
                </a:solidFill>
              </a:rPr>
              <a:t>in water forming sugar and salt </a:t>
            </a:r>
            <a:r>
              <a:rPr lang="en-US" sz="4400" dirty="0">
                <a:solidFill>
                  <a:srgbClr val="FF0000"/>
                </a:solidFill>
              </a:rPr>
              <a:t>solutions</a:t>
            </a:r>
            <a:r>
              <a:rPr lang="en-US" sz="4400" dirty="0"/>
              <a:t> </a:t>
            </a:r>
          </a:p>
          <a:p>
            <a:pPr marL="0" indent="0">
              <a:buFont typeface="Wingdings 2" charset="2"/>
              <a:buNone/>
            </a:pPr>
            <a:endParaRPr lang="en-US" sz="4400" dirty="0"/>
          </a:p>
          <a:p>
            <a:pPr marL="0" indent="0">
              <a:buFont typeface="Wingdings 2" charset="2"/>
              <a:buNone/>
            </a:pPr>
            <a:endParaRPr lang="en-US" sz="4400" dirty="0"/>
          </a:p>
          <a:p>
            <a:endParaRPr lang="en-US" sz="4400" dirty="0"/>
          </a:p>
          <a:p>
            <a:pPr>
              <a:buClrTx/>
            </a:pPr>
            <a:r>
              <a:rPr lang="en-US" sz="4400" dirty="0">
                <a:solidFill>
                  <a:schemeClr val="bg1"/>
                </a:solidFill>
              </a:rPr>
              <a:t>Sand does not dissolve in water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C651A7-55C0-4409-B283-46D71D829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922" y="465021"/>
            <a:ext cx="4624828" cy="5927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6AB08-8209-457B-829D-2D44DD2F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35" y="2775098"/>
            <a:ext cx="1818488" cy="256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2FA13-FAC5-4826-8B40-2A059F7CE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8" r="5740" b="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F818B-799B-4C53-AABF-36633ABE249E}"/>
              </a:ext>
            </a:extLst>
          </p:cNvPr>
          <p:cNvSpPr txBox="1">
            <a:spLocks/>
          </p:cNvSpPr>
          <p:nvPr/>
        </p:nvSpPr>
        <p:spPr>
          <a:xfrm>
            <a:off x="4976063" y="784923"/>
            <a:ext cx="6996197" cy="54795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Sugar and salt break into molecules and mix evenly with the water molecules</a:t>
            </a:r>
          </a:p>
          <a:p>
            <a:endParaRPr lang="en-US" sz="3600" dirty="0"/>
          </a:p>
          <a:p>
            <a:pPr>
              <a:buClrTx/>
            </a:pPr>
            <a:r>
              <a:rPr lang="en-US" sz="3600" dirty="0">
                <a:solidFill>
                  <a:schemeClr val="bg1"/>
                </a:solidFill>
              </a:rPr>
              <a:t>You can no longer see the sugar or salt with your eyes. If the molecules are magnified, this is how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7030A0"/>
                </a:solidFill>
              </a:rPr>
              <a:t>sugar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or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7030A0"/>
                </a:solidFill>
              </a:rPr>
              <a:t>salt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molecules would look when dissolved in </a:t>
            </a:r>
            <a:r>
              <a:rPr lang="en-US" sz="3600" dirty="0">
                <a:solidFill>
                  <a:srgbClr val="00B0F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04708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12082BE-9056-4D05-A906-86489276217E}"/>
              </a:ext>
            </a:extLst>
          </p:cNvPr>
          <p:cNvSpPr txBox="1">
            <a:spLocks/>
          </p:cNvSpPr>
          <p:nvPr/>
        </p:nvSpPr>
        <p:spPr>
          <a:xfrm>
            <a:off x="659563" y="611370"/>
            <a:ext cx="6586489" cy="578942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Sand molecules do not break apart or mix evenly with the water molecules</a:t>
            </a:r>
          </a:p>
          <a:p>
            <a:endParaRPr lang="en-US" sz="4000" dirty="0"/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When you stop stirring the mixture, grains of sand sink to the bottom of the container</a:t>
            </a:r>
          </a:p>
          <a:p>
            <a:endParaRPr lang="en-US" sz="4000" dirty="0"/>
          </a:p>
          <a:p>
            <a:pPr>
              <a:buClrTx/>
            </a:pPr>
            <a:r>
              <a:rPr lang="en-US" sz="4000" dirty="0">
                <a:solidFill>
                  <a:schemeClr val="bg1"/>
                </a:solidFill>
              </a:rPr>
              <a:t>This is how the molecules of </a:t>
            </a:r>
            <a:r>
              <a:rPr lang="en-US" sz="4000" dirty="0">
                <a:solidFill>
                  <a:srgbClr val="00B0F0"/>
                </a:solidFill>
              </a:rPr>
              <a:t>water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and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990000"/>
                </a:solidFill>
              </a:rPr>
              <a:t>sand</a:t>
            </a:r>
            <a:r>
              <a:rPr lang="en-US" sz="4000" dirty="0"/>
              <a:t> </a:t>
            </a:r>
            <a:r>
              <a:rPr lang="en-US" sz="4000" dirty="0">
                <a:solidFill>
                  <a:schemeClr val="bg1"/>
                </a:solidFill>
              </a:rPr>
              <a:t>might look after the sand settles to the bottom of the container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6527A-C17C-4B9B-B4AC-3CED81AAE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01" r="3257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1713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DarkSeedLeftStep">
      <a:dk1>
        <a:srgbClr val="000000"/>
      </a:dk1>
      <a:lt1>
        <a:srgbClr val="FFFFFF"/>
      </a:lt1>
      <a:dk2>
        <a:srgbClr val="242F41"/>
      </a:dk2>
      <a:lt2>
        <a:srgbClr val="E5E8E2"/>
      </a:lt2>
      <a:accent1>
        <a:srgbClr val="8138D8"/>
      </a:accent1>
      <a:accent2>
        <a:srgbClr val="4E49CF"/>
      </a:accent2>
      <a:accent3>
        <a:srgbClr val="3875D8"/>
      </a:accent3>
      <a:accent4>
        <a:srgbClr val="26A5C6"/>
      </a:accent4>
      <a:accent5>
        <a:srgbClr val="30B79B"/>
      </a:accent5>
      <a:accent6>
        <a:srgbClr val="24BA5C"/>
      </a:accent6>
      <a:hlink>
        <a:srgbClr val="30918D"/>
      </a:hlink>
      <a:folHlink>
        <a:srgbClr val="7F7F7F"/>
      </a:folHlink>
    </a:clrScheme>
    <a:fontScheme name="Slate">
      <a:maj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157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Gill Sans MT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</cp:revision>
  <dcterms:created xsi:type="dcterms:W3CDTF">2019-12-02T02:10:04Z</dcterms:created>
  <dcterms:modified xsi:type="dcterms:W3CDTF">2019-12-02T02:41:54Z</dcterms:modified>
</cp:coreProperties>
</file>