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7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8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9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9F6B-6120-4CF2-B1F4-0FDB2448361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F41C-50B9-402D-87D3-950EC6CF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7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178" y="365126"/>
            <a:ext cx="8729330" cy="1867711"/>
          </a:xfrm>
        </p:spPr>
        <p:txBody>
          <a:bodyPr>
            <a:normAutofit/>
          </a:bodyPr>
          <a:lstStyle/>
          <a:p>
            <a:r>
              <a:rPr lang="en-US" altLang="en-US" sz="5400" b="1" dirty="0"/>
              <a:t>How Can We Change Matter Into New Substances?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43469" y="2362200"/>
            <a:ext cx="8729329" cy="3886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Chemical reaction (or </a:t>
            </a:r>
            <a:r>
              <a:rPr lang="en-US" altLang="en-US" sz="3200" dirty="0">
                <a:solidFill>
                  <a:srgbClr val="FF0000"/>
                </a:solidFill>
              </a:rPr>
              <a:t>chemical change</a:t>
            </a:r>
            <a:r>
              <a:rPr lang="en-US" altLang="en-US" sz="3200" dirty="0"/>
              <a:t>) is a change in a substance or substances that results in a totally new substance</a:t>
            </a:r>
          </a:p>
          <a:p>
            <a:pPr marL="457200" lvl="1" indent="0">
              <a:buNone/>
            </a:pPr>
            <a:r>
              <a:rPr lang="en-US" altLang="en-US" sz="2800" dirty="0"/>
              <a:t>	Ex:  2H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(g) + O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(g) </a:t>
            </a:r>
            <a:r>
              <a:rPr lang="en-US" altLang="en-US" sz="2800" dirty="0">
                <a:sym typeface="Wingdings" panose="05000000000000000000" pitchFamily="2" charset="2"/>
              </a:rPr>
              <a:t> 2H</a:t>
            </a:r>
            <a:r>
              <a:rPr lang="en-US" altLang="en-US" sz="2800" baseline="-25000" dirty="0"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ym typeface="Wingdings" panose="05000000000000000000" pitchFamily="2" charset="2"/>
              </a:rPr>
              <a:t>O(g)</a:t>
            </a:r>
          </a:p>
          <a:p>
            <a:endParaRPr lang="en-US" altLang="en-US" sz="3200" dirty="0">
              <a:sym typeface="Wingdings" panose="05000000000000000000" pitchFamily="2" charset="2"/>
            </a:endParaRPr>
          </a:p>
          <a:p>
            <a:r>
              <a:rPr lang="en-US" altLang="en-US" sz="3200" dirty="0"/>
              <a:t>Notice that the substances you start with (the </a:t>
            </a:r>
            <a:r>
              <a:rPr lang="en-US" altLang="en-US" sz="3200" b="1" dirty="0"/>
              <a:t>reactants</a:t>
            </a:r>
            <a:r>
              <a:rPr lang="en-US" altLang="en-US" sz="3200" dirty="0"/>
              <a:t>) combine to form a new substance (the </a:t>
            </a:r>
            <a:r>
              <a:rPr lang="en-US" altLang="en-US" sz="3200" b="1" dirty="0"/>
              <a:t>product</a:t>
            </a:r>
            <a:r>
              <a:rPr lang="en-US" altLang="en-US" sz="3200" dirty="0"/>
              <a:t>)</a:t>
            </a:r>
            <a:endParaRPr lang="en-US" altLang="en-US" sz="44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9577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actants products">
            <a:extLst>
              <a:ext uri="{FF2B5EF4-FFF2-40B4-BE49-F238E27FC236}">
                <a16:creationId xmlns:a16="http://schemas.microsoft.com/office/drawing/2014/main" id="{B387D815-8D3C-421D-9F4E-B81E5CF0B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68" y="2250945"/>
            <a:ext cx="6666064" cy="235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45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365126"/>
            <a:ext cx="7886700" cy="1387475"/>
          </a:xfrm>
        </p:spPr>
        <p:txBody>
          <a:bodyPr/>
          <a:lstStyle/>
          <a:p>
            <a:r>
              <a:rPr lang="en-US" altLang="en-US" sz="4800" b="1"/>
              <a:t>Examples of Chemical Reactions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52650" y="1752600"/>
            <a:ext cx="7886700" cy="4495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b="1"/>
              <a:t>Baking a cake</a:t>
            </a:r>
            <a:r>
              <a:rPr lang="en-US" altLang="en-US" sz="3200"/>
              <a:t>: </a:t>
            </a:r>
            <a:r>
              <a:rPr lang="en-US" altLang="en-US" sz="3200" u="sng"/>
              <a:t>acidic</a:t>
            </a:r>
            <a:r>
              <a:rPr lang="en-US" altLang="en-US" sz="3200"/>
              <a:t> milk and </a:t>
            </a:r>
            <a:r>
              <a:rPr lang="en-US" altLang="en-US" sz="3200" u="sng"/>
              <a:t>basic</a:t>
            </a:r>
            <a:r>
              <a:rPr lang="en-US" altLang="en-US" sz="3200"/>
              <a:t> baking soda produce CO</a:t>
            </a:r>
            <a:r>
              <a:rPr lang="en-US" altLang="en-US" sz="3200" baseline="-25000"/>
              <a:t>2</a:t>
            </a:r>
            <a:r>
              <a:rPr lang="en-US" altLang="en-US" sz="3200"/>
              <a:t> gas</a:t>
            </a:r>
          </a:p>
          <a:p>
            <a:endParaRPr lang="en-US" altLang="en-US" sz="3200"/>
          </a:p>
          <a:p>
            <a:r>
              <a:rPr lang="en-US" altLang="en-US" sz="3200" b="1"/>
              <a:t>Burning paper</a:t>
            </a:r>
            <a:r>
              <a:rPr lang="en-US" altLang="en-US" sz="3200"/>
              <a:t>: Produces ashes, CO</a:t>
            </a:r>
            <a:r>
              <a:rPr lang="en-US" altLang="en-US" sz="3200" baseline="-25000"/>
              <a:t>2</a:t>
            </a:r>
            <a:r>
              <a:rPr lang="en-US" altLang="en-US" sz="3200"/>
              <a:t>, and H</a:t>
            </a:r>
            <a:r>
              <a:rPr lang="en-US" altLang="en-US" sz="3200" baseline="-25000"/>
              <a:t>2</a:t>
            </a:r>
            <a:r>
              <a:rPr lang="en-US" altLang="en-US" sz="3200"/>
              <a:t>O vapor</a:t>
            </a:r>
          </a:p>
          <a:p>
            <a:endParaRPr lang="en-US" altLang="en-US" sz="3200"/>
          </a:p>
          <a:p>
            <a:r>
              <a:rPr lang="en-US" altLang="en-US" sz="3200" b="1"/>
              <a:t>Hydrogen peroxide decomposing</a:t>
            </a:r>
            <a:r>
              <a:rPr lang="en-US" altLang="en-US" sz="3200"/>
              <a:t>: Produces water and oxygen gas</a:t>
            </a:r>
          </a:p>
        </p:txBody>
      </p:sp>
    </p:spTree>
    <p:extLst>
      <p:ext uri="{BB962C8B-B14F-4D97-AF65-F5344CB8AC3E}">
        <p14:creationId xmlns:p14="http://schemas.microsoft.com/office/powerpoint/2010/main" val="34878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52649" y="2250483"/>
            <a:ext cx="9830244" cy="4139684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sz="3600" dirty="0"/>
              <a:t>There are </a:t>
            </a:r>
            <a:r>
              <a:rPr lang="en-US" altLang="en-US" sz="3600" b="1" dirty="0">
                <a:solidFill>
                  <a:srgbClr val="FF0000"/>
                </a:solidFill>
              </a:rPr>
              <a:t>5 indicators </a:t>
            </a:r>
            <a:r>
              <a:rPr lang="en-US" altLang="en-US" sz="3600" dirty="0"/>
              <a:t>of a chemical reaction:</a:t>
            </a:r>
          </a:p>
          <a:p>
            <a:pPr lvl="1">
              <a:buFontTx/>
              <a:buAutoNum type="arabicPeriod"/>
            </a:pPr>
            <a:endParaRPr lang="en-US" altLang="en-US" sz="3200" dirty="0"/>
          </a:p>
          <a:p>
            <a:pPr lvl="1">
              <a:buFontTx/>
              <a:buAutoNum type="arabicPeriod"/>
            </a:pPr>
            <a:r>
              <a:rPr lang="en-US" altLang="en-US" sz="3600" dirty="0"/>
              <a:t> Evolution of a </a:t>
            </a:r>
            <a:r>
              <a:rPr lang="en-US" altLang="en-US" sz="3600" b="1" u="sng" dirty="0"/>
              <a:t>gas</a:t>
            </a:r>
          </a:p>
          <a:p>
            <a:pPr lvl="1">
              <a:buFontTx/>
              <a:buAutoNum type="arabicPeriod"/>
            </a:pPr>
            <a:r>
              <a:rPr lang="en-US" altLang="en-US" sz="3600" dirty="0"/>
              <a:t> Evolution of </a:t>
            </a:r>
            <a:r>
              <a:rPr lang="en-US" altLang="en-US" sz="3600" b="1" u="sng" dirty="0"/>
              <a:t>light</a:t>
            </a:r>
          </a:p>
          <a:p>
            <a:pPr lvl="1">
              <a:buFontTx/>
              <a:buAutoNum type="arabicPeriod"/>
            </a:pPr>
            <a:r>
              <a:rPr lang="en-US" altLang="en-US" sz="3600" dirty="0"/>
              <a:t> Evolution of </a:t>
            </a:r>
            <a:r>
              <a:rPr lang="en-US" altLang="en-US" sz="3600" b="1" u="sng" dirty="0"/>
              <a:t>heat</a:t>
            </a:r>
          </a:p>
          <a:p>
            <a:pPr lvl="1">
              <a:buFontTx/>
              <a:buAutoNum type="arabicPeriod"/>
            </a:pPr>
            <a:r>
              <a:rPr lang="en-US" altLang="en-US" sz="3600" dirty="0"/>
              <a:t> </a:t>
            </a:r>
            <a:r>
              <a:rPr lang="en-US" altLang="en-US" sz="3600" b="1" u="sng" dirty="0"/>
              <a:t>Color change</a:t>
            </a:r>
          </a:p>
          <a:p>
            <a:pPr lvl="1">
              <a:buFontTx/>
              <a:buAutoNum type="arabicPeriod"/>
            </a:pPr>
            <a:r>
              <a:rPr lang="en-US" altLang="en-US" sz="3600" dirty="0"/>
              <a:t> Evolution of a </a:t>
            </a:r>
            <a:r>
              <a:rPr lang="en-US" altLang="en-US" sz="3600" b="1" u="sng" dirty="0"/>
              <a:t>precipitate</a:t>
            </a:r>
            <a:r>
              <a:rPr lang="en-US" altLang="en-US" sz="3600" dirty="0"/>
              <a:t> (insoluble substance)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D756BE5-CD6A-4EE3-875C-FC8085C09502}"/>
              </a:ext>
            </a:extLst>
          </p:cNvPr>
          <p:cNvSpPr txBox="1">
            <a:spLocks noChangeArrowheads="1"/>
          </p:cNvSpPr>
          <p:nvPr/>
        </p:nvSpPr>
        <p:spPr>
          <a:xfrm>
            <a:off x="594980" y="233916"/>
            <a:ext cx="8729330" cy="1867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/>
              <a:t>How Do I Know If A Chemical Reaction Has Occurred?</a:t>
            </a:r>
          </a:p>
        </p:txBody>
      </p:sp>
    </p:spTree>
    <p:extLst>
      <p:ext uri="{BB962C8B-B14F-4D97-AF65-F5344CB8AC3E}">
        <p14:creationId xmlns:p14="http://schemas.microsoft.com/office/powerpoint/2010/main" val="29687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1DC0216-F47F-4564-98C8-7B196EA2DA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559366"/>
            <a:ext cx="7886700" cy="484143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Chemical reactions occur to produce a more stable product than the existing reactants</a:t>
            </a:r>
          </a:p>
          <a:p>
            <a:pPr lvl="1">
              <a:defRPr/>
            </a:pPr>
            <a:r>
              <a:rPr lang="en-US" altLang="en-US" sz="3200" dirty="0"/>
              <a:t>Ex:  2Na(s) + Cl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(g) </a:t>
            </a:r>
            <a:r>
              <a:rPr lang="en-US" altLang="en-US" sz="3200" dirty="0">
                <a:sym typeface="Wingdings" panose="05000000000000000000" pitchFamily="2" charset="2"/>
              </a:rPr>
              <a:t> 2NaCl(s)</a:t>
            </a:r>
          </a:p>
          <a:p>
            <a:pPr marL="0" indent="0">
              <a:buNone/>
              <a:defRPr/>
            </a:pPr>
            <a:endParaRPr lang="en-US" altLang="en-US" sz="32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en-US" sz="3600" dirty="0"/>
              <a:t>The products have totally different properties than the reactants</a:t>
            </a:r>
            <a:endParaRPr lang="en-US" altLang="en-US" sz="32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altLang="en-US" sz="3200" dirty="0"/>
              <a:t>	</a:t>
            </a:r>
            <a:r>
              <a:rPr lang="en-US" altLang="en-US" dirty="0"/>
              <a:t>*The </a:t>
            </a:r>
            <a:r>
              <a:rPr lang="en-US" altLang="en-US" dirty="0">
                <a:solidFill>
                  <a:srgbClr val="FF0000"/>
                </a:solidFill>
              </a:rPr>
              <a:t>sodium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chlorine</a:t>
            </a:r>
            <a:r>
              <a:rPr lang="en-US" altLang="en-US" dirty="0"/>
              <a:t> are both unstable</a:t>
            </a:r>
          </a:p>
          <a:p>
            <a:pPr marL="0" indent="0">
              <a:buNone/>
              <a:defRPr/>
            </a:pPr>
            <a:r>
              <a:rPr lang="en-US" altLang="en-US" dirty="0"/>
              <a:t>	*The resulting </a:t>
            </a:r>
            <a:r>
              <a:rPr lang="en-US" altLang="en-US" b="1" dirty="0">
                <a:solidFill>
                  <a:srgbClr val="FF0000"/>
                </a:solidFill>
              </a:rPr>
              <a:t>sodium chloride </a:t>
            </a:r>
            <a:r>
              <a:rPr lang="en-US" altLang="en-US" dirty="0"/>
              <a:t>is VERY stable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CDDEC0-AE9F-49B8-8D9F-99FCF6D99FF0}"/>
              </a:ext>
            </a:extLst>
          </p:cNvPr>
          <p:cNvSpPr txBox="1">
            <a:spLocks noChangeArrowheads="1"/>
          </p:cNvSpPr>
          <p:nvPr/>
        </p:nvSpPr>
        <p:spPr>
          <a:xfrm>
            <a:off x="584348" y="457200"/>
            <a:ext cx="8729330" cy="1102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/>
              <a:t>*REMEMBER*</a:t>
            </a:r>
          </a:p>
        </p:txBody>
      </p:sp>
    </p:spTree>
    <p:extLst>
      <p:ext uri="{BB962C8B-B14F-4D97-AF65-F5344CB8AC3E}">
        <p14:creationId xmlns:p14="http://schemas.microsoft.com/office/powerpoint/2010/main" val="360589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369828" y="1869558"/>
            <a:ext cx="9452344" cy="4159102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600" dirty="0"/>
              <a:t>When matter undergoes a chemical reaction (chemical change) it </a:t>
            </a:r>
            <a:r>
              <a:rPr lang="en-US" altLang="en-US" sz="3600" b="1" dirty="0"/>
              <a:t>DOES NOT </a:t>
            </a:r>
            <a:r>
              <a:rPr lang="en-US" altLang="en-US" sz="3600" dirty="0"/>
              <a:t>disappear </a:t>
            </a:r>
          </a:p>
          <a:p>
            <a:endParaRPr lang="en-US" altLang="en-US" sz="3600" dirty="0"/>
          </a:p>
          <a:p>
            <a:r>
              <a:rPr lang="en-US" altLang="en-US" sz="3600" dirty="0"/>
              <a:t>Atoms are rearranged and form new bonds…</a:t>
            </a:r>
            <a:r>
              <a:rPr lang="en-US" altLang="en-US" sz="3600" u="sng" dirty="0"/>
              <a:t>no matter is lost or gained</a:t>
            </a:r>
            <a:r>
              <a:rPr lang="en-US" altLang="en-US" sz="3600" dirty="0"/>
              <a:t>!</a:t>
            </a:r>
          </a:p>
          <a:p>
            <a:endParaRPr lang="en-US" altLang="en-US" sz="3600" dirty="0"/>
          </a:p>
          <a:p>
            <a:r>
              <a:rPr lang="en-US" altLang="en-US" sz="3600" dirty="0"/>
              <a:t>This is called the </a:t>
            </a:r>
            <a:r>
              <a:rPr lang="en-US" altLang="en-US" sz="3600" b="1" dirty="0">
                <a:solidFill>
                  <a:srgbClr val="FF0000"/>
                </a:solidFill>
              </a:rPr>
              <a:t>Law of Conservation of Matter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6C4CAA-ECD9-4E2C-A3B6-D835315583D4}"/>
              </a:ext>
            </a:extLst>
          </p:cNvPr>
          <p:cNvSpPr txBox="1">
            <a:spLocks noChangeArrowheads="1"/>
          </p:cNvSpPr>
          <p:nvPr/>
        </p:nvSpPr>
        <p:spPr>
          <a:xfrm>
            <a:off x="584348" y="457200"/>
            <a:ext cx="8729330" cy="1102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/>
              <a:t>Where does the matter go?</a:t>
            </a:r>
          </a:p>
        </p:txBody>
      </p:sp>
    </p:spTree>
    <p:extLst>
      <p:ext uri="{BB962C8B-B14F-4D97-AF65-F5344CB8AC3E}">
        <p14:creationId xmlns:p14="http://schemas.microsoft.com/office/powerpoint/2010/main" val="140625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aw of conservation of matter">
            <a:extLst>
              <a:ext uri="{FF2B5EF4-FFF2-40B4-BE49-F238E27FC236}">
                <a16:creationId xmlns:a16="http://schemas.microsoft.com/office/drawing/2014/main" id="{078E6D80-F363-442D-8925-373F3C724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988991"/>
            <a:ext cx="10905066" cy="488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254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Office Theme</vt:lpstr>
      <vt:lpstr>How Can We Change Matter Into New Substances?</vt:lpstr>
      <vt:lpstr>PowerPoint Presentation</vt:lpstr>
      <vt:lpstr>Examples of Chemical Reactions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Change Matter Into New Substances?</dc:title>
  <dc:creator>Caroline Smith</dc:creator>
  <cp:lastModifiedBy>Lenovo</cp:lastModifiedBy>
  <cp:revision>2</cp:revision>
  <dcterms:created xsi:type="dcterms:W3CDTF">2019-01-17T16:04:04Z</dcterms:created>
  <dcterms:modified xsi:type="dcterms:W3CDTF">2020-01-17T10:39:31Z</dcterms:modified>
</cp:coreProperties>
</file>