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61" r:id="rId6"/>
    <p:sldId id="259" r:id="rId7"/>
    <p:sldId id="260" r:id="rId8"/>
    <p:sldId id="268" r:id="rId9"/>
    <p:sldId id="269" r:id="rId10"/>
    <p:sldId id="270" r:id="rId11"/>
    <p:sldId id="271" r:id="rId12"/>
    <p:sldId id="272" r:id="rId13"/>
    <p:sldId id="280" r:id="rId14"/>
    <p:sldId id="273" r:id="rId15"/>
    <p:sldId id="274" r:id="rId16"/>
    <p:sldId id="278" r:id="rId17"/>
    <p:sldId id="275" r:id="rId18"/>
    <p:sldId id="276" r:id="rId19"/>
    <p:sldId id="277" r:id="rId20"/>
    <p:sldId id="263" r:id="rId21"/>
    <p:sldId id="264" r:id="rId22"/>
    <p:sldId id="265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4F15-159B-4DB5-9D86-965DB515F64F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081F-0728-4E65-BEEF-E1F5E6D05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11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0A47A-03E2-4C38-A9F3-89A322437E1C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5C9FF-A389-48EB-8E92-FFFF98194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47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E0566-6839-4348-8A25-53E88CC671DA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CFD2-B564-47B0-8701-38DDC8637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20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9CA9-0F31-4720-8F63-131B68E33812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9240-E3A6-4D06-BF9B-2C9FB3CB0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06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B580-6A29-43DC-B262-08B6C2639325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6AFB9-BB84-41E6-937D-1B78AC724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940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ACCDA-6139-4715-BDDB-7CD06E7F2A7A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D964-061D-4866-A37A-418DABC9B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85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E109-E9F8-4955-814E-D820846536DF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F00A1-C426-43B5-8C78-74B8BC8F6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57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3D06-FE95-4C78-8CE0-BFDC0AAC4779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E663-52B6-4A6D-B713-14D0A877B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35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E4084-D472-4FEA-8498-82AF7B327394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BC2B-4A39-4123-B068-7B7CF5DB8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0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CB72-FA68-4ECD-8303-9EBC126FFC2B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AF82-B1FE-4AFF-BB20-AC2590F03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49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6A9D-8381-48B6-AF9D-193E7D80E994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E3A8-6205-4E43-A103-7CAE70039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4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A70F39-955C-464D-8E5D-8137CA2C5F45}" type="datetimeFigureOut">
              <a:rPr lang="en-US"/>
              <a:pPr>
                <a:defRPr/>
              </a:pPr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6FB2805E-E325-40B0-9AAB-75CF1E96E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imgres?imgurl=http://www.businessweek.com/careers/workingparents/blog/archives/Antibiotics.jpg&amp;imgrefurl=http://www.businessweek.com/careers/workingparents/blog/archives/2009/01/_when_would_you.html&amp;usg=__fFTUByAAFFAfUVKr-YIFOTft3xQ=&amp;h=500&amp;w=375&amp;sz=80&amp;hl=en&amp;start=15&amp;um=1&amp;itbs=1&amp;tbnid=yw2tRzxuSkERZM:&amp;tbnh=130&amp;tbnw=98&amp;prev=/images?q=antibiotics&amp;um=1&amp;hl=en&amp;gbv=2&amp;tbs=isch: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imgres?imgurl=http://www.independent.co.uk/multimedia/archive/00091/pg-20-fungi-alamy_91555t.jpg&amp;imgrefurl=http://search.independent.co.uk/topic/trees-fungus&amp;usg=__oDnz0p7CJQkOHJiCPK88JcGDrkY=&amp;h=374&amp;w=300&amp;sz=25&amp;hl=en&amp;start=14&amp;itbs=1&amp;tbnid=_busDb6I600FcM:&amp;tbnh=122&amp;tbnw=98&amp;prev=/images?q=fungi+pictures&amp;hl=en&amp;sa=G&amp;gbv=2&amp;tbs=isch:1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lavistachurchofchrist.org/LVstudies/GrowingUpInTheLord/Girls/ChildrenKissing.gif&amp;imgrefurl=http://lavistachurchofchrist.org/LVstudies/GrowingUpInTheLord/Girls/07TooClose.htm&amp;usg=__x2X4ekdxHoAc4MyBQJloXc2ArOs=&amp;h=415&amp;w=365&amp;sz=153&amp;hl=en&amp;start=21&amp;itbs=1&amp;tbnid=-1GtRT0iyBaiIM:&amp;tbnh=125&amp;tbnw=110&amp;prev=/images?q=kissing&amp;start=18&amp;hl=en&amp;sa=N&amp;gbv=2&amp;ndsp=18&amp;tbs=isch: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ahi.typepad.com/.a/6a01053624b365970c011572146a19970b-p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12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 smtClean="0"/>
              <a:t>Infectious  Diseases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The Immune System</a:t>
            </a:r>
            <a:endParaRPr lang="en-US" sz="48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The third line of defense – the immune system can distinguish between different kinds of pathogens with a defense targeted specifically at that pathogen</a:t>
            </a:r>
          </a:p>
          <a:p>
            <a:pPr lvl="1" eaLnBrk="1" hangingPunct="1"/>
            <a:r>
              <a:rPr lang="en-US" altLang="en-US" sz="2800" smtClean="0"/>
              <a:t>lymphocytes are white blood cells that distinguish between different kinds of pathogens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The Immune System</a:t>
            </a:r>
            <a:endParaRPr lang="en-US" sz="48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T Cells – major function of T cells is to identify pathogens and distinguish one kind of pathogen from another</a:t>
            </a:r>
          </a:p>
          <a:p>
            <a:pPr lvl="1" eaLnBrk="1" hangingPunct="1"/>
            <a:r>
              <a:rPr lang="en-US" altLang="en-US" sz="2800" smtClean="0"/>
              <a:t>They recognize markers or antigens (molecules that the identify each pathogen)</a:t>
            </a:r>
          </a:p>
          <a:p>
            <a:pPr lvl="1" eaLnBrk="1" hangingPunct="1"/>
            <a:r>
              <a:rPr lang="en-US" altLang="en-US" sz="2800" smtClean="0"/>
              <a:t>Each antigen has a different chemical structure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Immune System	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B Cells – lymphocytes the produce proteins that help destroy pathogens called antibodies</a:t>
            </a:r>
          </a:p>
          <a:p>
            <a:pPr lvl="1" eaLnBrk="1" hangingPunct="1"/>
            <a:r>
              <a:rPr lang="en-US" altLang="en-US" sz="2800" smtClean="0"/>
              <a:t>Each B cell produces only one kind of antibody, each with a different structure</a:t>
            </a:r>
          </a:p>
          <a:p>
            <a:pPr lvl="2" eaLnBrk="1" hangingPunct="1"/>
            <a:r>
              <a:rPr lang="en-US" altLang="en-US" sz="2400" smtClean="0"/>
              <a:t>They mark the pathogen for destruction</a:t>
            </a:r>
          </a:p>
          <a:p>
            <a:pPr lvl="3" eaLnBrk="1" hangingPunct="1"/>
            <a:r>
              <a:rPr lang="en-US" altLang="en-US" sz="2400" smtClean="0"/>
              <a:t>Making them clump together</a:t>
            </a:r>
          </a:p>
          <a:p>
            <a:pPr lvl="3" eaLnBrk="1" hangingPunct="1"/>
            <a:r>
              <a:rPr lang="en-US" altLang="en-US" sz="2400" smtClean="0"/>
              <a:t>Keep from attaching to cells</a:t>
            </a:r>
          </a:p>
          <a:p>
            <a:pPr lvl="3" eaLnBrk="1" hangingPunct="1"/>
            <a:r>
              <a:rPr lang="en-US" altLang="en-US" sz="2400" smtClean="0"/>
              <a:t>Make them easier for phagocytes to destroy</a:t>
            </a:r>
          </a:p>
          <a:p>
            <a:pPr lvl="3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1947863" y="123825"/>
          <a:ext cx="5248275" cy="661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Acrobat Document" r:id="rId3" imgW="6198480" imgH="7807320" progId="AcroExch.Document.11">
                  <p:embed/>
                </p:oleObj>
              </mc:Choice>
              <mc:Fallback>
                <p:oleObj name="Acrobat Document" r:id="rId3" imgW="6198480" imgH="7807320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123825"/>
                        <a:ext cx="5248275" cy="661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HIV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Only known virus to attack the human immune system directly and destroying T cells causing the body to lose its ability to fight disease</a:t>
            </a:r>
          </a:p>
          <a:p>
            <a:pPr eaLnBrk="1" hangingPunct="1"/>
            <a:r>
              <a:rPr lang="en-US" altLang="en-US" smtClean="0"/>
              <a:t>Spread from one person to another only if bodily fluids from an infected person come in contact with those of an uninfected person</a:t>
            </a:r>
          </a:p>
          <a:p>
            <a:pPr eaLnBrk="1" hangingPunct="1"/>
            <a:r>
              <a:rPr lang="en-US" altLang="en-US" smtClean="0"/>
              <a:t>You CANNOT get it from contact such as hugging or shaking hands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Active Immunity</a:t>
            </a:r>
            <a:endParaRPr lang="en-US" sz="480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A person acquires active immunity when their own immune system produces antibodies in response to the presence of a pathogen</a:t>
            </a:r>
          </a:p>
          <a:p>
            <a:pPr lvl="1" eaLnBrk="1" hangingPunct="1"/>
            <a:r>
              <a:rPr lang="en-US" altLang="en-US" sz="2800" smtClean="0"/>
              <a:t>Can result from either getting the disease or being vaccinated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Passive Immunity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Passive immunity results when antibodies are given to a person – the person’s immune system does not make them. </a:t>
            </a:r>
          </a:p>
          <a:p>
            <a:pPr lvl="1" eaLnBrk="1" hangingPunct="1"/>
            <a:r>
              <a:rPr lang="en-US" altLang="en-US" sz="2800" smtClean="0"/>
              <a:t>A baby acquires passive immunity to some diseases before birth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Immune Response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someone gets a disease active immunity is produced and once the person recovers, some T cells and B cells “remember” the pathogen’s antigen</a:t>
            </a:r>
          </a:p>
          <a:p>
            <a:pPr eaLnBrk="1" hangingPunct="1"/>
            <a:r>
              <a:rPr lang="en-US" altLang="en-US" smtClean="0"/>
              <a:t>Once that pathogen enters the body again, these memory cells recognize the antigen and start the immune response so quickly the person usually does not get sick.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Vaccination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Vaccination or immunization is the process by which harmless antigens are deliberately introduced into a person’s body to produce active immunity</a:t>
            </a:r>
          </a:p>
          <a:p>
            <a:pPr eaLnBrk="1" hangingPunct="1"/>
            <a:r>
              <a:rPr lang="en-US" altLang="en-US" smtClean="0"/>
              <a:t>The substance used in a vaccination is called a vaccine which consists of a pathogen that has been weakened or killed but can still trigger the immune system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Getting Sick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70852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If you do become sick, sometimes medications can help</a:t>
            </a:r>
          </a:p>
          <a:p>
            <a:pPr lvl="1" eaLnBrk="1" hangingPunct="1"/>
            <a:r>
              <a:rPr lang="en-US" altLang="en-US" sz="2800" smtClean="0"/>
              <a:t>If it is caused by a bacteria you may be given an antibiotic – a chemical the kills or slows the growth of bacteria without harming the body cells</a:t>
            </a:r>
          </a:p>
        </p:txBody>
      </p:sp>
      <p:pic>
        <p:nvPicPr>
          <p:cNvPr id="20484" name="Picture 2" descr="http://t1.gstatic.com/images?q=tbn:yw2tRzxuSkERZM:http://www.businessweek.com/careers/workingparents/blog/archives/Antibiotic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1752600"/>
            <a:ext cx="28717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an infectious disease?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708525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800" dirty="0" smtClean="0"/>
              <a:t>Illness that passes from one organism to another caused by a pathogen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4400" dirty="0" smtClean="0"/>
              <a:t>A pathogen is an organism that causes disease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48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4800" dirty="0"/>
          </a:p>
        </p:txBody>
      </p:sp>
      <p:pic>
        <p:nvPicPr>
          <p:cNvPr id="4100" name="Picture 2" descr="MCj034747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05288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Caution!!!</a:t>
            </a:r>
            <a:endParaRPr lang="en-US" sz="72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8925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Antibiotic Resistance</a:t>
            </a:r>
          </a:p>
          <a:p>
            <a:pPr lvl="1" eaLnBrk="1" hangingPunct="1"/>
            <a:r>
              <a:rPr lang="en-US" altLang="en-US" sz="3600" smtClean="0"/>
              <a:t>Bacteria that have survived in the presence of an antibiotic have become resistant making it more difficult to treat.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are they treated?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There are currently no medications that can cure viral infections.</a:t>
            </a:r>
          </a:p>
          <a:p>
            <a:pPr lvl="1" eaLnBrk="1" hangingPunct="1"/>
            <a:r>
              <a:rPr lang="en-US" altLang="en-US" sz="3200" smtClean="0"/>
              <a:t>Medications can help relieve the symptoms</a:t>
            </a:r>
          </a:p>
          <a:p>
            <a:pPr lvl="1" eaLnBrk="1" hangingPunct="1"/>
            <a:r>
              <a:rPr lang="en-US" altLang="en-US" sz="3200" smtClean="0"/>
              <a:t>Best treatment – rest, liquids and healthy diet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can they be prevented?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54102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Vaccines may be used</a:t>
            </a:r>
            <a:endParaRPr lang="en-US" altLang="en-US" smtClean="0"/>
          </a:p>
          <a:p>
            <a:pPr eaLnBrk="1" hangingPunct="1"/>
            <a:r>
              <a:rPr lang="en-US" altLang="en-US" sz="3200" smtClean="0"/>
              <a:t>Keep your body healthy</a:t>
            </a:r>
          </a:p>
          <a:p>
            <a:pPr lvl="1" eaLnBrk="1" hangingPunct="1"/>
            <a:r>
              <a:rPr lang="en-US" altLang="en-US" smtClean="0"/>
              <a:t>Eat and sleep right</a:t>
            </a:r>
          </a:p>
          <a:p>
            <a:pPr lvl="1" eaLnBrk="1" hangingPunct="1"/>
            <a:r>
              <a:rPr lang="en-US" altLang="en-US" smtClean="0"/>
              <a:t>Wash your hands often</a:t>
            </a:r>
          </a:p>
          <a:p>
            <a:pPr lvl="1" eaLnBrk="1" hangingPunct="1"/>
            <a:r>
              <a:rPr lang="en-US" altLang="en-US" smtClean="0"/>
              <a:t>Do not share eating or drinking</a:t>
            </a:r>
          </a:p>
          <a:p>
            <a:pPr eaLnBrk="1" hangingPunct="1"/>
            <a:r>
              <a:rPr lang="en-US" altLang="en-US" sz="3200" smtClean="0"/>
              <a:t>Store and cook food properly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23556" name="Picture 2" descr="Photograph of hand washing, a simple way to prevent the spread of many infectious diseas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0003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Noninfectious Disease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Noninfectious diseases are diseases that are not caused by pathogens, they cannot be transmitted from one person to another</a:t>
            </a:r>
          </a:p>
          <a:p>
            <a:pPr lvl="1" eaLnBrk="1" hangingPunct="1"/>
            <a:r>
              <a:rPr lang="en-US" altLang="en-US" sz="2800" smtClean="0"/>
              <a:t>Examples: </a:t>
            </a:r>
          </a:p>
          <a:p>
            <a:pPr lvl="2" eaLnBrk="1" hangingPunct="1"/>
            <a:r>
              <a:rPr lang="en-US" altLang="en-US" sz="2800" smtClean="0"/>
              <a:t>Cardiovascular disease</a:t>
            </a:r>
          </a:p>
          <a:p>
            <a:pPr lvl="2" eaLnBrk="1" hangingPunct="1"/>
            <a:r>
              <a:rPr lang="en-US" altLang="en-US" sz="2800" smtClean="0"/>
              <a:t>Allergies</a:t>
            </a:r>
          </a:p>
          <a:p>
            <a:pPr lvl="2" eaLnBrk="1" hangingPunct="1"/>
            <a:r>
              <a:rPr lang="en-US" altLang="en-US" sz="2800" smtClean="0"/>
              <a:t>Diabetes</a:t>
            </a:r>
          </a:p>
          <a:p>
            <a:pPr lvl="2" eaLnBrk="1" hangingPunct="1"/>
            <a:r>
              <a:rPr lang="en-US" altLang="en-US" sz="2800" smtClean="0"/>
              <a:t>cancer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are pathogens?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05200" cy="4708525"/>
          </a:xfrm>
        </p:spPr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 smtClean="0"/>
              <a:t>Can  be: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/>
              <a:t>Bacteria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000" dirty="0" smtClean="0"/>
              <a:t>Directly by damaging cells 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000" dirty="0" smtClean="0"/>
              <a:t>Indirectly by producing toxins (poisons)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/>
              <a:t>Viruses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/>
              <a:t>Fungi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err="1" smtClean="0"/>
              <a:t>Protists</a:t>
            </a:r>
            <a:endParaRPr lang="en-US" sz="3200" dirty="0" smtClean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3600" dirty="0"/>
          </a:p>
        </p:txBody>
      </p:sp>
      <p:pic>
        <p:nvPicPr>
          <p:cNvPr id="5124" name="Picture 1" descr="bacter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152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3390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Virus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http://t0.gstatic.com/images?q=tbn:_busDb6I600FcM:http://www.independent.co.uk/multimedia/archive/00091/pg-20-fungi-alamy_91555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16525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are they spread?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708525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 smtClean="0"/>
              <a:t>Contact with infected person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/>
              <a:t>Directly by touching, hugging or kissing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/>
              <a:t>Indirectly by sneezing or coughing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/>
              <a:t>Flu or cold viruses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4572000"/>
            <a:ext cx="26495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http://t1.gstatic.com/images?q=tbn:-1GtRT0iyBaiIM:http://lavistachurchofchrist.org/LVstudies/GrowingUpInTheLord/Girls/ChildrenKissing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371600"/>
            <a:ext cx="26146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are they spread?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8525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 smtClean="0"/>
              <a:t>Contact with contaminated object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/>
              <a:t>Eating/drinking after someone who is contaminated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/>
              <a:t>Touch contaminated object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/>
              <a:t>Flu and cold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sz="3200" dirty="0" smtClean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sz="32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206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are they spread?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8525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 smtClean="0"/>
              <a:t>Contact with infected animal or vector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600" dirty="0" smtClean="0"/>
              <a:t>A vector is something that transmits the pathogen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Raccoons -Rabies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Ticks – Lyme disease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Mosquito – West Nile virus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53000"/>
            <a:ext cx="1804988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Blacklegged 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152717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Racco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1748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are they spread?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5029200"/>
          </a:xfrm>
        </p:spPr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 smtClean="0"/>
              <a:t>Contact with environmental sources such as food, soil and water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/>
              <a:t>Poultry, eggs and meat – salmonella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smtClean="0"/>
              <a:t>Soil </a:t>
            </a:r>
            <a:r>
              <a:rPr lang="en-US" sz="3200" smtClean="0"/>
              <a:t>– tetanus</a:t>
            </a:r>
            <a:endParaRPr lang="en-US" sz="3200" dirty="0" smtClean="0"/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000" dirty="0" smtClean="0"/>
              <a:t>A toxin is a poison that is produced by a bacteria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3771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Barriers that Keep Pathogens Out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3725"/>
          </a:xfrm>
        </p:spPr>
        <p:txBody>
          <a:bodyPr/>
          <a:lstStyle/>
          <a:p>
            <a:pPr eaLnBrk="1" hangingPunct="1"/>
            <a:r>
              <a:rPr lang="en-US" altLang="en-US" smtClean="0"/>
              <a:t>First line of defense</a:t>
            </a:r>
          </a:p>
          <a:p>
            <a:pPr lvl="1" eaLnBrk="1" hangingPunct="1"/>
            <a:r>
              <a:rPr lang="en-US" altLang="en-US" smtClean="0"/>
              <a:t>Skin – most pathogens get through the skin only when it is cut</a:t>
            </a:r>
          </a:p>
          <a:p>
            <a:pPr lvl="1" eaLnBrk="1" hangingPunct="1"/>
            <a:r>
              <a:rPr lang="en-US" altLang="en-US" smtClean="0"/>
              <a:t>Breathing Passages – contain mucus and cilia that trap and remove most of the pathogens that enter the respiratory system</a:t>
            </a:r>
          </a:p>
          <a:p>
            <a:pPr lvl="2" eaLnBrk="1" hangingPunct="1"/>
            <a:r>
              <a:rPr lang="en-US" altLang="en-US" smtClean="0"/>
              <a:t>May make you cough or sneeze</a:t>
            </a:r>
          </a:p>
          <a:p>
            <a:pPr lvl="1" eaLnBrk="1" hangingPunct="1"/>
            <a:r>
              <a:rPr lang="en-US" altLang="en-US" smtClean="0"/>
              <a:t>Mouth and Stomach – saliva and stomach acid destroy most pathogens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Inflammatory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Second Line Defense – the inflammatory response, fluid and white blood cells leak from blood vessels into nearby tissue and fight the pathogens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White Blood Cells – the phagocyte is a white blood cell that engulfs and destroys pathogens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Inflammation – the blood vessels widen allowing more white bloods cells to be delivered making the area red and swollen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Fever – chemicals produced during inflammation cause a fever because some pathogens do not grow well at higher temperatures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384</TotalTime>
  <Words>831</Words>
  <Application>Microsoft Office PowerPoint</Application>
  <PresentationFormat>On-screen Show (4:3)</PresentationFormat>
  <Paragraphs>99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Apex</vt:lpstr>
      <vt:lpstr>Acrobat Document</vt:lpstr>
      <vt:lpstr>Infectious  Diseases</vt:lpstr>
      <vt:lpstr>What is an infectious disease?</vt:lpstr>
      <vt:lpstr>What are pathogens?</vt:lpstr>
      <vt:lpstr>How are they spread?</vt:lpstr>
      <vt:lpstr>How are they spread?</vt:lpstr>
      <vt:lpstr>How are they spread?</vt:lpstr>
      <vt:lpstr>How are they spread?</vt:lpstr>
      <vt:lpstr>Barriers that Keep Pathogens Out</vt:lpstr>
      <vt:lpstr>The Inflammatory Response</vt:lpstr>
      <vt:lpstr>The Immune System</vt:lpstr>
      <vt:lpstr>The Immune System</vt:lpstr>
      <vt:lpstr>The Immune System </vt:lpstr>
      <vt:lpstr>PowerPoint Presentation</vt:lpstr>
      <vt:lpstr>HIV</vt:lpstr>
      <vt:lpstr>Active Immunity</vt:lpstr>
      <vt:lpstr>Passive Immunity</vt:lpstr>
      <vt:lpstr>The Immune Response</vt:lpstr>
      <vt:lpstr>Vaccination</vt:lpstr>
      <vt:lpstr>Getting Sick</vt:lpstr>
      <vt:lpstr>Caution!!!</vt:lpstr>
      <vt:lpstr>How are they treated?</vt:lpstr>
      <vt:lpstr>How can they be prevented?</vt:lpstr>
      <vt:lpstr>Noninfectious Disease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Infectious  Diseases</dc:title>
  <dc:creator>Wake County Public Schools</dc:creator>
  <cp:lastModifiedBy>Caroline Smith</cp:lastModifiedBy>
  <cp:revision>42</cp:revision>
  <dcterms:created xsi:type="dcterms:W3CDTF">2010-05-06T18:25:08Z</dcterms:created>
  <dcterms:modified xsi:type="dcterms:W3CDTF">2019-02-19T13:05:19Z</dcterms:modified>
</cp:coreProperties>
</file>