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61" r:id="rId6"/>
    <p:sldId id="259" r:id="rId7"/>
    <p:sldId id="260" r:id="rId8"/>
    <p:sldId id="268" r:id="rId9"/>
    <p:sldId id="269" r:id="rId10"/>
    <p:sldId id="270" r:id="rId11"/>
    <p:sldId id="271" r:id="rId12"/>
    <p:sldId id="272" r:id="rId13"/>
    <p:sldId id="280" r:id="rId14"/>
    <p:sldId id="273" r:id="rId15"/>
    <p:sldId id="274" r:id="rId16"/>
    <p:sldId id="275" r:id="rId17"/>
    <p:sldId id="276" r:id="rId18"/>
    <p:sldId id="277" r:id="rId19"/>
    <p:sldId id="263" r:id="rId20"/>
    <p:sldId id="264" r:id="rId21"/>
    <p:sldId id="265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478A0FB-BA2C-4903-81A6-CA13CAD8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99DA-DB82-4B49-B58D-F197C2C3D0D5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5ED3F84-AC76-46B0-96F8-BE67E172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1181995-B5D5-43CA-BD2D-6157BFC9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4718-DE6A-4343-80F9-7D0C1AF97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23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816BB54-B3C3-4799-8C3F-A66AD8EB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8CEC-1747-4AB5-9C11-91F85AC4A526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433B687-B8C6-4A2E-8BB2-CC41D64C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8358D9E-2FE4-4452-9F49-9C4D35A1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9FAC-F3C2-43C0-9C5F-124697081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7DA9232-EDB1-4984-B3BE-3852D1A4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B20D-2C49-44CB-8300-B71C792A9692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81E8578-9D9F-49CD-9DF0-01012B1E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A262DEE-E31C-495F-9966-DA83147C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2B75-AF08-4A5E-8043-9AD8F74E7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82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A2285B9-1084-4DC7-A713-D984377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EF8C-CF7E-4BED-A768-9F61C678E4D1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FDC3DE7-5C67-4372-92CA-CE4C3DF9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5094B40-0D2C-4F14-89A3-F36DC2C3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2038-0928-4970-B817-88D4A76FA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0C992-DC42-41F6-A0CF-87BB738F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2760-5BA5-4F0B-A99D-2C5446939739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EF946-203E-466F-B4D3-C6730FEC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FF4B7-2B14-4B9A-B0EF-5770453C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2B5157-0770-40AE-806A-AF5A54AFF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030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23901DA-BDD2-4066-A764-1ED83873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334D-7984-4483-940B-768458DD5B11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A02D921-0F33-48A8-8463-A3D1C76C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52E1F7A-5BEC-4553-92F8-6F73E7DE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15AE-0528-4FF4-9106-04DF9F67A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13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D5A400D-7EEF-4186-87ED-5F04E5B0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21C0-BAE0-46B8-9A84-B7F2AB9D2A52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673CA7F-1255-4224-B8F3-63DFF814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365D8C03-9DE4-48F6-BD5F-79B3CD22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82A1-D1A1-4252-8957-91AEB3C9F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01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10F4F49-9225-452A-9748-2739A553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D4C8-4374-4AEA-897F-E62EF3C4FDC4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94AF524-FF3D-4E92-8A02-4F4F65FB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0EC6183-DB31-40F0-9BAF-FE8761D6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EF1B-302A-413D-A4F0-13650F624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1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EA8DD832-1228-4752-85F9-765E5EE6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1328-5BF9-42F5-8B4F-03DE0E573663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A4A28-FB78-4C3F-A13B-D264AFB2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045D61E-A11E-434A-9CBE-69A091C7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D7F2-C6B0-43A5-917B-86B3D7837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10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DD03678-FEA3-4DD8-AEA4-1509808E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3CF8-2B24-4364-94F0-1F8CE02EEF4B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A6BA9E3-039A-4C95-81EB-C6FE3E7A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0727AB3-B49F-4FF5-A063-8A6FDB45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D71B-8EF9-47AD-800B-FFCFDC23E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B4EF4D6-7A17-4E2D-97C2-84CFA8C0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B438-707D-41C7-A57F-EFB60F957A4D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7A7601-D4AB-42D9-9BC6-A40E1F7A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22A1318-96E1-4F12-A767-8E9DC02F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EF9A-CDC7-462F-AFD7-C9577D48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3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8CBFF1F-2C02-460F-A8C1-0E2FCB95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3F8374AF-0E06-445A-9B72-C01136FA97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25054D1-30E6-4AE3-BAF8-8F61F86D8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B6FEC3-6A84-4A1F-896D-C878237C8B18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BBD9C-1293-46AA-BDF2-DE4AC8302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6737F84-3F20-4FA9-80EC-D32A5CC78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D588C38-2919-4F4B-839A-1037188F6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businessweek.com/careers/workingparents/blog/archives/Antibiotics.jpg&amp;imgrefurl=http://www.businessweek.com/careers/workingparents/blog/archives/2009/01/_when_would_you.html&amp;usg=__fFTUByAAFFAfUVKr-YIFOTft3xQ=&amp;h=500&amp;w=375&amp;sz=80&amp;hl=en&amp;start=15&amp;um=1&amp;itbs=1&amp;tbnid=yw2tRzxuSkERZM:&amp;tbnh=130&amp;tbnw=98&amp;prev=/images?q=antibiotics&amp;um=1&amp;hl=en&amp;gbv=2&amp;tbs=isch: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www.independent.co.uk/multimedia/archive/00091/pg-20-fungi-alamy_91555t.jpg&amp;imgrefurl=http://search.independent.co.uk/topic/trees-fungus&amp;usg=__oDnz0p7CJQkOHJiCPK88JcGDrkY=&amp;h=374&amp;w=300&amp;sz=25&amp;hl=en&amp;start=14&amp;itbs=1&amp;tbnid=_busDb6I600FcM:&amp;tbnh=122&amp;tbnw=98&amp;prev=/images?q=fungi+pictures&amp;hl=en&amp;sa=G&amp;gbv=2&amp;tbs=isch:1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lavistachurchofchrist.org/LVstudies/GrowingUpInTheLord/Girls/ChildrenKissing.gif&amp;imgrefurl=http://lavistachurchofchrist.org/LVstudies/GrowingUpInTheLord/Girls/07TooClose.htm&amp;usg=__x2X4ekdxHoAc4MyBQJloXc2ArOs=&amp;h=415&amp;w=365&amp;sz=153&amp;hl=en&amp;start=21&amp;itbs=1&amp;tbnid=-1GtRT0iyBaiIM:&amp;tbnh=125&amp;tbnw=110&amp;prev=/images?q=kissing&amp;start=18&amp;hl=en&amp;sa=N&amp;gbv=2&amp;ndsp=18&amp;tbs=isch: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ahi.typepad.com/.a/6a01053624b365970c011572146a19970b-p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1689A0-52DF-40E1-B613-F613C40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dirty="0"/>
              <a:t>Infectious  Diseases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39C3-58AB-4EC9-82E1-D9530571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The Immune System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3C2DE52-F550-4B3C-9621-FF11E1F7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third line of defense – the immune system can distinguish between different kinds of pathogens with a defense targeted specifically at that pathogen</a:t>
            </a:r>
          </a:p>
          <a:p>
            <a:pPr lvl="1" eaLnBrk="1" hangingPunct="1"/>
            <a:r>
              <a:rPr lang="en-US" altLang="en-US" sz="2800"/>
              <a:t>lymphocytes are white blood cells that distinguish between different kinds of pathogens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1AA6-A64E-4090-A532-0DF32741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The Immune System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62829F1-0CF6-4F71-8127-DE8133252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 Cells – major function of T cells is to identify pathogens and distinguish one kind of pathogen from another</a:t>
            </a:r>
          </a:p>
          <a:p>
            <a:pPr lvl="1" eaLnBrk="1" hangingPunct="1"/>
            <a:r>
              <a:rPr lang="en-US" altLang="en-US" sz="2800"/>
              <a:t>They recognize markers or antigens (molecules that the identify each pathogen)</a:t>
            </a:r>
          </a:p>
          <a:p>
            <a:pPr lvl="1" eaLnBrk="1" hangingPunct="1"/>
            <a:r>
              <a:rPr lang="en-US" altLang="en-US" sz="2800"/>
              <a:t>Each antigen has a different chemical structure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C553-6A32-4F13-AAE4-2CE20DAD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Immune System	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9F98D5B-3B09-4224-B710-BB3E54189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B Cells – lymphocytes the produce proteins that help destroy pathogens called antibodies</a:t>
            </a:r>
          </a:p>
          <a:p>
            <a:pPr lvl="1" eaLnBrk="1" hangingPunct="1"/>
            <a:r>
              <a:rPr lang="en-US" altLang="en-US" sz="2800"/>
              <a:t>Each B cell produces only one kind of antibody, each with a different structure</a:t>
            </a:r>
          </a:p>
          <a:p>
            <a:pPr lvl="2" eaLnBrk="1" hangingPunct="1"/>
            <a:r>
              <a:rPr lang="en-US" altLang="en-US" sz="2400"/>
              <a:t>They mark the pathogen for destruction</a:t>
            </a:r>
          </a:p>
          <a:p>
            <a:pPr lvl="3" eaLnBrk="1" hangingPunct="1"/>
            <a:r>
              <a:rPr lang="en-US" altLang="en-US" sz="2400"/>
              <a:t>Making them clump together</a:t>
            </a:r>
          </a:p>
          <a:p>
            <a:pPr lvl="3" eaLnBrk="1" hangingPunct="1"/>
            <a:r>
              <a:rPr lang="en-US" altLang="en-US" sz="2400"/>
              <a:t>Keep from attaching to cells</a:t>
            </a:r>
          </a:p>
          <a:p>
            <a:pPr lvl="3" eaLnBrk="1" hangingPunct="1"/>
            <a:r>
              <a:rPr lang="en-US" altLang="en-US" sz="2400"/>
              <a:t>Make them easier for phagocytes to destroy</a:t>
            </a:r>
          </a:p>
          <a:p>
            <a:pPr lvl="3" eaLnBrk="1" hangingPunct="1"/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C17F-C74F-4BE7-B5AD-BB64B913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5D61813-38CE-4005-90FB-BF3110CA6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5364" name="Object 2">
            <a:extLst>
              <a:ext uri="{FF2B5EF4-FFF2-40B4-BE49-F238E27FC236}">
                <a16:creationId xmlns:a16="http://schemas.microsoft.com/office/drawing/2014/main" id="{AA8043CD-A4DD-4DAA-849D-9D5590E71C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7863" y="123825"/>
          <a:ext cx="5248275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Acrobat Document" r:id="rId3" imgW="6198480" imgH="7807320" progId="AcroExch.Document.11">
                  <p:embed/>
                </p:oleObj>
              </mc:Choice>
              <mc:Fallback>
                <p:oleObj name="Acrobat Document" r:id="rId3" imgW="6198480" imgH="780732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123825"/>
                        <a:ext cx="5248275" cy="661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FB59-798F-475B-93A8-B1F1BFF1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HIV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CA46390-DDEB-4F49-9F45-0D437D2A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Only known virus to attack the human immune system directly and destroying T cells causing the body to lose its ability to fight disease</a:t>
            </a:r>
          </a:p>
          <a:p>
            <a:pPr eaLnBrk="1" hangingPunct="1"/>
            <a:r>
              <a:rPr lang="en-US" altLang="en-US"/>
              <a:t>Spread from one person to another only if bodily fluids from an infected person come in contact with those of an uninfected person</a:t>
            </a:r>
          </a:p>
          <a:p>
            <a:pPr eaLnBrk="1" hangingPunct="1"/>
            <a:r>
              <a:rPr lang="en-US" altLang="en-US"/>
              <a:t>You CANNOT get it from contact such as hugging or shaking hands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B71D-AB5E-422F-8962-D4A8A371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Active Immunity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32BE209-80E6-4E7E-BB74-278D10444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 person acquires active immunity when their own immune system produces antibodies in response to the presence of a pathogen</a:t>
            </a:r>
          </a:p>
          <a:p>
            <a:pPr lvl="1" eaLnBrk="1" hangingPunct="1"/>
            <a:r>
              <a:rPr lang="en-US" altLang="en-US" sz="2800"/>
              <a:t>Can result from either getting the disease or being vaccinated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3F3-6399-4366-B7CB-283B6EAD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Immune Response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E4B30C5-5FF5-4056-B3A7-9AA3B3BA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someone gets a disease active immunity is produced and once the person recovers, some T cells and B cells “remember” the pathogen’s antigen</a:t>
            </a:r>
          </a:p>
          <a:p>
            <a:pPr eaLnBrk="1" hangingPunct="1"/>
            <a:r>
              <a:rPr lang="en-US" altLang="en-US"/>
              <a:t>Once that pathogen enters the body again, these memory cells recognize the antigen and start the immune response so quickly the person usually does not get sick.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9623-C2B3-4168-B0B4-4A81154F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Vaccination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FD0C45C-5C9E-4B90-BC6F-A0DEDEA1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Vaccination or immunization is the process by which harmless antigens are deliberately introduced into a person’s body to produce active immunity</a:t>
            </a:r>
          </a:p>
          <a:p>
            <a:pPr eaLnBrk="1" hangingPunct="1"/>
            <a:r>
              <a:rPr lang="en-US" altLang="en-US"/>
              <a:t>The substance used in a vaccination is called a vaccine which consists of a pathogen that has been weakened or killed but can still trigger the immune system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17FF-A310-4B70-A46C-61CBA197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Getting Sick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426912B-7F66-4F0E-85E0-3DB94F69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708525"/>
          </a:xfrm>
        </p:spPr>
        <p:txBody>
          <a:bodyPr/>
          <a:lstStyle/>
          <a:p>
            <a:pPr eaLnBrk="1" hangingPunct="1"/>
            <a:r>
              <a:rPr lang="en-US" altLang="en-US" sz="3200"/>
              <a:t>If you do become sick, sometimes medications can help</a:t>
            </a:r>
          </a:p>
          <a:p>
            <a:pPr lvl="1" eaLnBrk="1" hangingPunct="1"/>
            <a:r>
              <a:rPr lang="en-US" altLang="en-US" sz="2800"/>
              <a:t>If it is caused by a bacteria you may be given an antibiotic – a chemical the kills or slows the growth of bacteria without harming the body cells</a:t>
            </a:r>
          </a:p>
        </p:txBody>
      </p:sp>
      <p:pic>
        <p:nvPicPr>
          <p:cNvPr id="20484" name="Picture 2" descr="http://t1.gstatic.com/images?q=tbn:yw2tRzxuSkERZM:http://www.businessweek.com/careers/workingparents/blog/archives/Antibiotics.jpg">
            <a:hlinkClick r:id="rId2"/>
            <a:extLst>
              <a:ext uri="{FF2B5EF4-FFF2-40B4-BE49-F238E27FC236}">
                <a16:creationId xmlns:a16="http://schemas.microsoft.com/office/drawing/2014/main" id="{F4AF57DA-3658-4532-BBD7-82F2945F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752600"/>
            <a:ext cx="28717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5645-429F-4506-ACB6-4A32D833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Caution!!!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815B737-C119-4885-BF8C-FF4CFC5E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8925"/>
          </a:xfrm>
        </p:spPr>
        <p:txBody>
          <a:bodyPr/>
          <a:lstStyle/>
          <a:p>
            <a:pPr eaLnBrk="1" hangingPunct="1"/>
            <a:r>
              <a:rPr lang="en-US" altLang="en-US" sz="3600"/>
              <a:t>Antibiotic Resistance</a:t>
            </a:r>
          </a:p>
          <a:p>
            <a:pPr lvl="1" eaLnBrk="1" hangingPunct="1"/>
            <a:r>
              <a:rPr lang="en-US" altLang="en-US" sz="3600"/>
              <a:t>Bacteria that have survived in the presence of an antibiotic have become resistant making it more difficult to treat.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34DAE-3100-4D98-AB66-D54C2CD4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an infectious disease?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CDDD2-DA13-4A4E-8029-DCB5E977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8525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dirty="0"/>
              <a:t>Illness that passes from one organism to another caused by a pathogen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4400" dirty="0"/>
              <a:t>A pathogen is an organism that causes disease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48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4800" dirty="0"/>
          </a:p>
        </p:txBody>
      </p:sp>
      <p:pic>
        <p:nvPicPr>
          <p:cNvPr id="4100" name="Picture 2" descr="MCj03474770000[1]">
            <a:extLst>
              <a:ext uri="{FF2B5EF4-FFF2-40B4-BE49-F238E27FC236}">
                <a16:creationId xmlns:a16="http://schemas.microsoft.com/office/drawing/2014/main" id="{252D687D-9A1C-4EA4-AFB4-73B8AB20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5288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0CDD-6E52-4873-A561-079BC310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are they treated?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1A0FF5E-45B0-4116-B74D-0C5A5AAE1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3600"/>
              <a:t>There are currently no medications that can cure viral infections.</a:t>
            </a:r>
          </a:p>
          <a:p>
            <a:pPr lvl="1" eaLnBrk="1" hangingPunct="1"/>
            <a:r>
              <a:rPr lang="en-US" altLang="en-US" sz="3200"/>
              <a:t>Medications can help relieve the symptoms</a:t>
            </a:r>
          </a:p>
          <a:p>
            <a:pPr lvl="1" eaLnBrk="1" hangingPunct="1"/>
            <a:r>
              <a:rPr lang="en-US" altLang="en-US" sz="3200"/>
              <a:t>Best treatment – rest, liquids and healthy diet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6308-8C3F-457B-881D-4C9A5F11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can they be prevented?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834E0F9-853B-4028-A151-51BE1474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410200"/>
          </a:xfrm>
        </p:spPr>
        <p:txBody>
          <a:bodyPr/>
          <a:lstStyle/>
          <a:p>
            <a:pPr eaLnBrk="1" hangingPunct="1"/>
            <a:r>
              <a:rPr lang="en-US" altLang="en-US" sz="3200"/>
              <a:t>Vaccines may be used</a:t>
            </a:r>
            <a:endParaRPr lang="en-US" altLang="en-US"/>
          </a:p>
          <a:p>
            <a:pPr eaLnBrk="1" hangingPunct="1"/>
            <a:r>
              <a:rPr lang="en-US" altLang="en-US" sz="3200"/>
              <a:t>Keep your body healthy</a:t>
            </a:r>
          </a:p>
          <a:p>
            <a:pPr lvl="1" eaLnBrk="1" hangingPunct="1"/>
            <a:r>
              <a:rPr lang="en-US" altLang="en-US"/>
              <a:t>Eat and sleep right</a:t>
            </a:r>
          </a:p>
          <a:p>
            <a:pPr lvl="1" eaLnBrk="1" hangingPunct="1"/>
            <a:r>
              <a:rPr lang="en-US" altLang="en-US"/>
              <a:t>Wash your hands often</a:t>
            </a:r>
          </a:p>
          <a:p>
            <a:pPr lvl="1" eaLnBrk="1" hangingPunct="1"/>
            <a:r>
              <a:rPr lang="en-US" altLang="en-US"/>
              <a:t>Do not share eating or drinking</a:t>
            </a:r>
          </a:p>
          <a:p>
            <a:pPr eaLnBrk="1" hangingPunct="1"/>
            <a:r>
              <a:rPr lang="en-US" altLang="en-US" sz="3200"/>
              <a:t>Store and cook food properly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23556" name="Picture 2" descr="Photograph of hand washing, a simple way to prevent the spread of many infectious diseases.">
            <a:extLst>
              <a:ext uri="{FF2B5EF4-FFF2-40B4-BE49-F238E27FC236}">
                <a16:creationId xmlns:a16="http://schemas.microsoft.com/office/drawing/2014/main" id="{C51C6136-8F17-4A8C-AD54-44B4A06F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000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AC24-7EAC-481F-AF5D-E49CD440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Passive Immunity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DD8BB26-C0BD-4705-A20E-23D7550F6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Passive immunity results when antibodies are given to a person – the person’s immune system does not make them. </a:t>
            </a:r>
          </a:p>
          <a:p>
            <a:pPr lvl="1" eaLnBrk="1" hangingPunct="1"/>
            <a:r>
              <a:rPr lang="en-US" altLang="en-US" sz="2800"/>
              <a:t>A baby acquires passive immunity to some diseases before birth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EC0-E0DD-4D9C-B956-ADD8F451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Noninfectious Disease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391CD42-FBC4-4A93-BC23-F7F84EA7B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Noninfectious diseases are diseases that are not caused by pathogens, they cannot be transmitted from one person to another</a:t>
            </a:r>
          </a:p>
          <a:p>
            <a:pPr lvl="1" eaLnBrk="1" hangingPunct="1"/>
            <a:r>
              <a:rPr lang="en-US" altLang="en-US" sz="2800"/>
              <a:t>Examples: </a:t>
            </a:r>
          </a:p>
          <a:p>
            <a:pPr lvl="2" eaLnBrk="1" hangingPunct="1"/>
            <a:r>
              <a:rPr lang="en-US" altLang="en-US" sz="2800"/>
              <a:t>Cardiovascular disease</a:t>
            </a:r>
          </a:p>
          <a:p>
            <a:pPr lvl="2" eaLnBrk="1" hangingPunct="1"/>
            <a:r>
              <a:rPr lang="en-US" altLang="en-US" sz="2800"/>
              <a:t>Allergies</a:t>
            </a:r>
          </a:p>
          <a:p>
            <a:pPr lvl="2" eaLnBrk="1" hangingPunct="1"/>
            <a:r>
              <a:rPr lang="en-US" altLang="en-US" sz="2800"/>
              <a:t>Diabetes</a:t>
            </a:r>
          </a:p>
          <a:p>
            <a:pPr lvl="2" eaLnBrk="1" hangingPunct="1"/>
            <a:r>
              <a:rPr lang="en-US" altLang="en-US" sz="2800"/>
              <a:t>cancer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2519-B005-4885-9B6E-B85A1DBA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are pathogens?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1FE5-34F4-43E4-8DEB-71A9B8CD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708525"/>
          </a:xfrm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/>
              <a:t>Can  be: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Bacteria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000" dirty="0"/>
              <a:t>Directly by damaging cells 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000" dirty="0"/>
              <a:t>Indirectly by producing toxins (poisons)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Viruses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Fungi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 err="1"/>
              <a:t>Protists</a:t>
            </a:r>
            <a:endParaRPr lang="en-US" sz="3200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600" dirty="0"/>
          </a:p>
        </p:txBody>
      </p:sp>
      <p:pic>
        <p:nvPicPr>
          <p:cNvPr id="5124" name="Picture 1" descr="bacteria1">
            <a:extLst>
              <a:ext uri="{FF2B5EF4-FFF2-40B4-BE49-F238E27FC236}">
                <a16:creationId xmlns:a16="http://schemas.microsoft.com/office/drawing/2014/main" id="{CE080CBD-9871-40A5-B9F7-078C1C34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52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>
            <a:extLst>
              <a:ext uri="{FF2B5EF4-FFF2-40B4-BE49-F238E27FC236}">
                <a16:creationId xmlns:a16="http://schemas.microsoft.com/office/drawing/2014/main" id="{AD256F2E-94D3-4E8D-9DAA-FEC8E8A8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39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Viruse1">
            <a:extLst>
              <a:ext uri="{FF2B5EF4-FFF2-40B4-BE49-F238E27FC236}">
                <a16:creationId xmlns:a16="http://schemas.microsoft.com/office/drawing/2014/main" id="{424C7FBB-6FBE-4A4B-9654-E0160AE7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http://t0.gstatic.com/images?q=tbn:_busDb6I600FcM:http://www.independent.co.uk/multimedia/archive/00091/pg-20-fungi-alamy_91555t.jpg">
            <a:hlinkClick r:id="rId5"/>
            <a:extLst>
              <a:ext uri="{FF2B5EF4-FFF2-40B4-BE49-F238E27FC236}">
                <a16:creationId xmlns:a16="http://schemas.microsoft.com/office/drawing/2014/main" id="{F815D427-8032-4FB2-A0A4-4F6A8157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16525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9454-86D3-4553-A074-033E4E52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are they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1BB50-06C6-4E0A-A339-552F19A28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8525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/>
              <a:t>Contact with infected person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Directly by touching, hugging or kissing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Indirectly by sneezing or coughing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Flu or cold viruses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3ED0564D-ECF1-4990-B314-24F4F0EC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4572000"/>
            <a:ext cx="26495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ttp://t1.gstatic.com/images?q=tbn:-1GtRT0iyBaiIM:http://lavistachurchofchrist.org/LVstudies/GrowingUpInTheLord/Girls/ChildrenKissing.gif">
            <a:hlinkClick r:id="rId3"/>
            <a:extLst>
              <a:ext uri="{FF2B5EF4-FFF2-40B4-BE49-F238E27FC236}">
                <a16:creationId xmlns:a16="http://schemas.microsoft.com/office/drawing/2014/main" id="{9C8BE231-B68D-460D-B7EB-E2AC65DE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371600"/>
            <a:ext cx="2614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E5D2-DEA5-4988-9AC3-AB9D8FFB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are they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6D71-5F93-4773-9EAB-DD139DAE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8525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/>
              <a:t>Contact with contaminated object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Eating/drinking after someone who is contaminated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Touch contaminated object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Flu and cold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sz="3200" dirty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sz="32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8015F578-0DAC-43F2-B561-2A59024E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206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07B5-AB24-4125-8CFF-62A64DDC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are they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D76A-7451-4D83-889B-4FF16146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85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/>
              <a:t>Contact with infected animal or vector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dirty="0"/>
              <a:t>A vector is something that transmits the pathogen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Raccoons -Rabies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Ticks – Lyme disease</a:t>
            </a:r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/>
              <a:t>Mosquito – West Nile virus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AF0DCBA-D04B-4068-8C6E-9EB5FB42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804988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Blacklegged Tick">
            <a:extLst>
              <a:ext uri="{FF2B5EF4-FFF2-40B4-BE49-F238E27FC236}">
                <a16:creationId xmlns:a16="http://schemas.microsoft.com/office/drawing/2014/main" id="{BDB65879-E1EE-4E2B-889F-1916DF08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15271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Raccoon">
            <a:hlinkClick r:id="rId4"/>
            <a:extLst>
              <a:ext uri="{FF2B5EF4-FFF2-40B4-BE49-F238E27FC236}">
                <a16:creationId xmlns:a16="http://schemas.microsoft.com/office/drawing/2014/main" id="{9F3B1DCC-BC75-4985-B335-59695D60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174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6529-D021-476E-B2B0-B9C80228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are they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12E6-46D4-46A6-BB68-D6CBC15B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029200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dirty="0"/>
              <a:t>Contact with environmental sources such as food, soil and water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Poultry, eggs and meat – salmonella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dirty="0"/>
              <a:t>Soil </a:t>
            </a:r>
            <a:r>
              <a:rPr lang="en-US" sz="3200"/>
              <a:t>– tetanus</a:t>
            </a:r>
            <a:endParaRPr lang="en-US" sz="3200" dirty="0"/>
          </a:p>
          <a:p>
            <a:pPr marL="1133856" lvl="2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3000" dirty="0"/>
              <a:t>A toxin is a poison that is produced by a bacteria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8AB809CD-C7BC-4977-8401-4F9CC91CE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0180-2253-497D-B603-F00A8943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Barriers that Keep Pathogens Out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81E0DC2-6D16-4BB5-A50B-EFA7DE6C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3725"/>
          </a:xfrm>
        </p:spPr>
        <p:txBody>
          <a:bodyPr/>
          <a:lstStyle/>
          <a:p>
            <a:pPr eaLnBrk="1" hangingPunct="1"/>
            <a:r>
              <a:rPr lang="en-US" altLang="en-US"/>
              <a:t>First line of defense</a:t>
            </a:r>
          </a:p>
          <a:p>
            <a:pPr lvl="1" eaLnBrk="1" hangingPunct="1"/>
            <a:r>
              <a:rPr lang="en-US" altLang="en-US"/>
              <a:t>Skin – most pathogens get through the skin only when it is cut</a:t>
            </a:r>
          </a:p>
          <a:p>
            <a:pPr lvl="1" eaLnBrk="1" hangingPunct="1"/>
            <a:r>
              <a:rPr lang="en-US" altLang="en-US"/>
              <a:t>Breathing Passages – contain mucus and cilia that trap and remove most of the pathogens that enter the respiratory system</a:t>
            </a:r>
          </a:p>
          <a:p>
            <a:pPr lvl="2" eaLnBrk="1" hangingPunct="1"/>
            <a:r>
              <a:rPr lang="en-US" altLang="en-US"/>
              <a:t>May make you cough or sneeze</a:t>
            </a:r>
          </a:p>
          <a:p>
            <a:pPr lvl="1" eaLnBrk="1" hangingPunct="1"/>
            <a:r>
              <a:rPr lang="en-US" altLang="en-US"/>
              <a:t>Mouth and Stomach – saliva and stomach acid destroy most pathogens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7D9-A320-4298-9062-B9BDA246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Inflammatory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FB6F-2FA5-41C6-A3C6-D3FFC16A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Second Line Defense – the inflammatory response, fluid and white blood cells leak from blood vessels into nearby tissue and fight the pathogens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White Blood Cells – the phagocyte is a white blood cell that engulfs and destroys pathogens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Inflammation – the blood vessels widen allowing more white bloods cells to be delivered making the area red and swollen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Fever – chemicals produced during inflammation cause a fever because some pathogens do not grow well at higher temperatures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</TotalTime>
  <Words>834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Acrobat Document</vt:lpstr>
      <vt:lpstr>Infectious  Diseases</vt:lpstr>
      <vt:lpstr>What is an infectious disease?</vt:lpstr>
      <vt:lpstr>What are pathogens?</vt:lpstr>
      <vt:lpstr>How are they spread?</vt:lpstr>
      <vt:lpstr>How are they spread?</vt:lpstr>
      <vt:lpstr>How are they spread?</vt:lpstr>
      <vt:lpstr>How are they spread?</vt:lpstr>
      <vt:lpstr>Barriers that Keep Pathogens Out</vt:lpstr>
      <vt:lpstr>The Inflammatory Response</vt:lpstr>
      <vt:lpstr>The Immune System</vt:lpstr>
      <vt:lpstr>The Immune System</vt:lpstr>
      <vt:lpstr>The Immune System </vt:lpstr>
      <vt:lpstr>PowerPoint Presentation</vt:lpstr>
      <vt:lpstr>HIV</vt:lpstr>
      <vt:lpstr>Active Immunity</vt:lpstr>
      <vt:lpstr>The Immune Response</vt:lpstr>
      <vt:lpstr>Vaccination</vt:lpstr>
      <vt:lpstr>Getting Sick</vt:lpstr>
      <vt:lpstr>Caution!!!</vt:lpstr>
      <vt:lpstr>How are they treated?</vt:lpstr>
      <vt:lpstr>How can they be prevented?</vt:lpstr>
      <vt:lpstr>Passive Immunity</vt:lpstr>
      <vt:lpstr>Noninfectious Disease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 Diseases</dc:title>
  <dc:creator>Wake County Public Schools</dc:creator>
  <cp:lastModifiedBy>Lenovo</cp:lastModifiedBy>
  <cp:revision>41</cp:revision>
  <dcterms:created xsi:type="dcterms:W3CDTF">2010-05-06T18:25:08Z</dcterms:created>
  <dcterms:modified xsi:type="dcterms:W3CDTF">2020-02-19T01:43:25Z</dcterms:modified>
</cp:coreProperties>
</file>