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7" r:id="rId2"/>
    <p:sldId id="261" r:id="rId3"/>
    <p:sldId id="259" r:id="rId4"/>
    <p:sldId id="262" r:id="rId5"/>
    <p:sldId id="260" r:id="rId6"/>
    <p:sldId id="264" r:id="rId7"/>
    <p:sldId id="268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90" d="100"/>
          <a:sy n="90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1EDAB-1B51-4D98-BB00-8280559B7A9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D5E37-554D-4049-9C53-EAA4AB4A1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1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81B6-F6CA-4BE0-B6B1-451A9822F8D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CD8-43DF-42B8-8942-74C26208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05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81B6-F6CA-4BE0-B6B1-451A9822F8D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CD8-43DF-42B8-8942-74C26208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0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81B6-F6CA-4BE0-B6B1-451A9822F8D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CD8-43DF-42B8-8942-74C26208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3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81B6-F6CA-4BE0-B6B1-451A9822F8D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CD8-43DF-42B8-8942-74C26208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9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81B6-F6CA-4BE0-B6B1-451A9822F8D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CD8-43DF-42B8-8942-74C26208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4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81B6-F6CA-4BE0-B6B1-451A9822F8D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CD8-43DF-42B8-8942-74C26208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6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81B6-F6CA-4BE0-B6B1-451A9822F8D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CD8-43DF-42B8-8942-74C26208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81B6-F6CA-4BE0-B6B1-451A9822F8D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CD8-43DF-42B8-8942-74C26208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5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81B6-F6CA-4BE0-B6B1-451A9822F8D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CD8-43DF-42B8-8942-74C26208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3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81B6-F6CA-4BE0-B6B1-451A9822F8D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CD8-43DF-42B8-8942-74C26208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81B6-F6CA-4BE0-B6B1-451A9822F8D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FCD8-43DF-42B8-8942-74C26208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9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081B6-F6CA-4BE0-B6B1-451A9822F8D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EFCD8-43DF-42B8-8942-74C26208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2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59436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0070C0"/>
                </a:solidFill>
              </a:rPr>
              <a:t>**REMEMBER**</a:t>
            </a:r>
            <a:br>
              <a:rPr lang="en-US" sz="6700" b="1" dirty="0">
                <a:solidFill>
                  <a:srgbClr val="0070C0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.</a:t>
            </a:r>
            <a:br>
              <a:rPr lang="en-US" sz="5400" b="1" dirty="0">
                <a:solidFill>
                  <a:srgbClr val="0070C0"/>
                </a:solidFill>
              </a:rPr>
            </a:br>
            <a:r>
              <a:rPr lang="en-US" b="1" dirty="0"/>
              <a:t>An </a:t>
            </a:r>
            <a:r>
              <a:rPr lang="en-US" b="1" u="sng" dirty="0"/>
              <a:t>atom</a:t>
            </a:r>
            <a:r>
              <a:rPr lang="en-US" b="1" dirty="0"/>
              <a:t> is the smallest unit of matter. </a:t>
            </a:r>
            <a:br>
              <a:rPr lang="en-US" b="1" dirty="0"/>
            </a:br>
            <a:r>
              <a:rPr lang="en-US" sz="4000" b="1" dirty="0">
                <a:sym typeface="Wingdings" panose="05000000000000000000" pitchFamily="2" charset="2"/>
              </a:rPr>
              <a:t> </a:t>
            </a:r>
            <a:r>
              <a:rPr lang="en-US" b="1" dirty="0"/>
              <a:t>Protons (+), Neutrons (o), and Electrons (-)</a:t>
            </a:r>
            <a:br>
              <a:rPr lang="en-US" dirty="0"/>
            </a:br>
            <a:r>
              <a:rPr lang="en-US" sz="3600" b="1" dirty="0">
                <a:solidFill>
                  <a:schemeClr val="bg1"/>
                </a:solidFill>
              </a:rPr>
              <a:t>.</a:t>
            </a:r>
            <a:br>
              <a:rPr lang="en-US" b="1" dirty="0"/>
            </a:br>
            <a:r>
              <a:rPr lang="en-US" b="1" dirty="0"/>
              <a:t>An </a:t>
            </a:r>
            <a:r>
              <a:rPr lang="en-US" b="1" u="sng" dirty="0"/>
              <a:t>element</a:t>
            </a:r>
            <a:r>
              <a:rPr lang="en-US" b="1" dirty="0"/>
              <a:t> is a pure substance that is made entirely from one type of atom.</a:t>
            </a:r>
            <a:br>
              <a:rPr lang="en-US" b="1" dirty="0"/>
            </a:br>
            <a:r>
              <a:rPr lang="en-US" sz="3600" b="1" dirty="0">
                <a:solidFill>
                  <a:schemeClr val="bg1"/>
                </a:solidFill>
              </a:rPr>
              <a:t>.</a:t>
            </a:r>
            <a:br>
              <a:rPr lang="en-US" b="1" dirty="0"/>
            </a:br>
            <a:r>
              <a:rPr lang="en-US" b="1" dirty="0"/>
              <a:t>The </a:t>
            </a:r>
            <a:r>
              <a:rPr lang="en-US" b="1" u="sng" dirty="0"/>
              <a:t>atomic number</a:t>
            </a:r>
            <a:r>
              <a:rPr lang="en-US" b="1" dirty="0"/>
              <a:t> is ALWAYS the number of </a:t>
            </a:r>
            <a:r>
              <a:rPr lang="en-US" b="1" dirty="0">
                <a:solidFill>
                  <a:srgbClr val="FF0000"/>
                </a:solidFill>
              </a:rPr>
              <a:t>protons</a:t>
            </a:r>
            <a:r>
              <a:rPr lang="en-US" b="1" dirty="0"/>
              <a:t> in the nucleus of an atom. </a:t>
            </a:r>
          </a:p>
        </p:txBody>
      </p:sp>
    </p:spTree>
    <p:extLst>
      <p:ext uri="{BB962C8B-B14F-4D97-AF65-F5344CB8AC3E}">
        <p14:creationId xmlns:p14="http://schemas.microsoft.com/office/powerpoint/2010/main" val="79143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79EDA-38B7-4394-A94C-5F56FB465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354E0-31A6-4F79-834D-98E79DBC0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216" y="2027644"/>
            <a:ext cx="9971567" cy="4351338"/>
          </a:xfrm>
        </p:spPr>
        <p:txBody>
          <a:bodyPr>
            <a:normAutofit/>
          </a:bodyPr>
          <a:lstStyle/>
          <a:p>
            <a:r>
              <a:rPr lang="en-US" sz="4400" dirty="0"/>
              <a:t>Ions are atoms or molecules with an electric charge.</a:t>
            </a:r>
          </a:p>
          <a:p>
            <a:endParaRPr lang="en-US" sz="4400" dirty="0"/>
          </a:p>
          <a:p>
            <a:r>
              <a:rPr lang="en-US" sz="4400" dirty="0"/>
              <a:t>The electric charge is caused by either the </a:t>
            </a:r>
            <a:r>
              <a:rPr lang="en-US" sz="4400" u="sng" dirty="0"/>
              <a:t>LOSS</a:t>
            </a:r>
            <a:r>
              <a:rPr lang="en-US" sz="4400" dirty="0"/>
              <a:t> or </a:t>
            </a:r>
            <a:r>
              <a:rPr lang="en-US" sz="4400" u="sng" dirty="0"/>
              <a:t>GAIN</a:t>
            </a:r>
            <a:r>
              <a:rPr lang="en-US" sz="4400" dirty="0"/>
              <a:t> of electron(s). </a:t>
            </a:r>
          </a:p>
        </p:txBody>
      </p:sp>
    </p:spTree>
    <p:extLst>
      <p:ext uri="{BB962C8B-B14F-4D97-AF65-F5344CB8AC3E}">
        <p14:creationId xmlns:p14="http://schemas.microsoft.com/office/powerpoint/2010/main" val="222437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4ABDE-8854-4095-B942-2E89400C27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4835" y="518217"/>
            <a:ext cx="5181600" cy="3040358"/>
          </a:xfrm>
        </p:spPr>
        <p:txBody>
          <a:bodyPr>
            <a:noAutofit/>
          </a:bodyPr>
          <a:lstStyle/>
          <a:p>
            <a:r>
              <a:rPr lang="en-US" sz="3600" dirty="0"/>
              <a:t>If an atom </a:t>
            </a:r>
            <a:r>
              <a:rPr lang="en-US" sz="3600" u="sng" dirty="0"/>
              <a:t>LOSES</a:t>
            </a:r>
            <a:r>
              <a:rPr lang="en-US" sz="3600" dirty="0"/>
              <a:t> electrons, there will be more protons (+). </a:t>
            </a:r>
          </a:p>
          <a:p>
            <a:endParaRPr lang="en-US" sz="2000" dirty="0"/>
          </a:p>
          <a:p>
            <a:r>
              <a:rPr lang="en-US" sz="3600" dirty="0"/>
              <a:t>There’s a </a:t>
            </a:r>
            <a:r>
              <a:rPr lang="en-US" sz="3600" dirty="0">
                <a:solidFill>
                  <a:srgbClr val="FF0000"/>
                </a:solidFill>
              </a:rPr>
              <a:t>positive</a:t>
            </a:r>
            <a:r>
              <a:rPr lang="en-US" sz="3600" dirty="0"/>
              <a:t> charge. This is called a </a:t>
            </a:r>
            <a:r>
              <a:rPr lang="en-US" sz="3600" b="1" dirty="0"/>
              <a:t>cation.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542CE-CCE9-4E1C-89DF-ADBB009E4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2557" y="518217"/>
            <a:ext cx="5273565" cy="3040358"/>
          </a:xfrm>
        </p:spPr>
        <p:txBody>
          <a:bodyPr>
            <a:noAutofit/>
          </a:bodyPr>
          <a:lstStyle/>
          <a:p>
            <a:r>
              <a:rPr lang="en-US" sz="3600" dirty="0"/>
              <a:t>If an atom </a:t>
            </a:r>
            <a:r>
              <a:rPr lang="en-US" sz="3600" u="sng" dirty="0"/>
              <a:t>GAINS</a:t>
            </a:r>
            <a:r>
              <a:rPr lang="en-US" sz="3600" dirty="0"/>
              <a:t> electrons, there will be more electrons (-). </a:t>
            </a:r>
          </a:p>
          <a:p>
            <a:endParaRPr lang="en-US" sz="2000" dirty="0"/>
          </a:p>
          <a:p>
            <a:r>
              <a:rPr lang="en-US" sz="3600" dirty="0"/>
              <a:t>There’s a </a:t>
            </a:r>
            <a:r>
              <a:rPr lang="en-US" sz="3600" dirty="0">
                <a:solidFill>
                  <a:srgbClr val="FF0000"/>
                </a:solidFill>
              </a:rPr>
              <a:t>negative</a:t>
            </a:r>
            <a:r>
              <a:rPr lang="en-US" sz="3600" dirty="0"/>
              <a:t> charge. This is called an </a:t>
            </a:r>
            <a:r>
              <a:rPr lang="en-US" sz="3600" b="1" dirty="0"/>
              <a:t>anion. 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168" y="3988184"/>
            <a:ext cx="5187309" cy="1766231"/>
          </a:xfrm>
          <a:prstGeom prst="rect">
            <a:avLst/>
          </a:prstGeom>
        </p:spPr>
      </p:pic>
      <p:pic>
        <p:nvPicPr>
          <p:cNvPr id="1026" name="Picture 2" descr="Image result for anion form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782" y="4122190"/>
            <a:ext cx="4661116" cy="149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2186932" y="5897617"/>
            <a:ext cx="7457090" cy="554421"/>
          </a:xfrm>
        </p:spPr>
        <p:txBody>
          <a:bodyPr>
            <a:normAutofit/>
          </a:bodyPr>
          <a:lstStyle/>
          <a:p>
            <a:r>
              <a:rPr lang="en-US" sz="3200" b="1" dirty="0"/>
              <a:t>Remember to write + or – to indicate charge. </a:t>
            </a:r>
          </a:p>
        </p:txBody>
      </p:sp>
    </p:spTree>
    <p:extLst>
      <p:ext uri="{BB962C8B-B14F-4D97-AF65-F5344CB8AC3E}">
        <p14:creationId xmlns:p14="http://schemas.microsoft.com/office/powerpoint/2010/main" val="296567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anion vs cation">
            <a:extLst>
              <a:ext uri="{FF2B5EF4-FFF2-40B4-BE49-F238E27FC236}">
                <a16:creationId xmlns:a16="http://schemas.microsoft.com/office/drawing/2014/main" id="{B5E23AC8-BFDC-4E19-9906-FAFB697CB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965" y="1194054"/>
            <a:ext cx="8650069" cy="446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42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0FCDD-A61E-4285-80EF-0875E8F76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652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b="1" dirty="0"/>
              <a:t>Isotopes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80ADF-2EC3-4005-95F0-DDE41E2EB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51288" cy="4890865"/>
          </a:xfrm>
        </p:spPr>
        <p:txBody>
          <a:bodyPr>
            <a:normAutofit fontScale="92500" lnSpcReduction="10000"/>
          </a:bodyPr>
          <a:lstStyle/>
          <a:p>
            <a:r>
              <a:rPr lang="en-US" sz="4300" u="sng" dirty="0"/>
              <a:t>Isotopes</a:t>
            </a:r>
            <a:r>
              <a:rPr lang="en-US" sz="4300" dirty="0"/>
              <a:t> are atoms of the same type, but they have a </a:t>
            </a:r>
            <a:r>
              <a:rPr lang="en-US" sz="4300" b="1" dirty="0"/>
              <a:t>different number of neutrons</a:t>
            </a:r>
            <a:r>
              <a:rPr lang="en-US" sz="4300" dirty="0"/>
              <a:t>. </a:t>
            </a:r>
          </a:p>
          <a:p>
            <a:pPr marL="0" indent="0">
              <a:buNone/>
            </a:pPr>
            <a:endParaRPr lang="en-US" sz="4100" dirty="0"/>
          </a:p>
          <a:p>
            <a:r>
              <a:rPr lang="en-US" sz="4300" dirty="0"/>
              <a:t>The </a:t>
            </a:r>
            <a:r>
              <a:rPr lang="en-US" sz="4300" u="sng" dirty="0"/>
              <a:t>atomic mass</a:t>
            </a:r>
            <a:r>
              <a:rPr lang="en-US" sz="4300" dirty="0"/>
              <a:t> is the average mass of all the </a:t>
            </a:r>
            <a:r>
              <a:rPr lang="en-US" sz="4300" dirty="0">
                <a:solidFill>
                  <a:srgbClr val="FF0000"/>
                </a:solidFill>
              </a:rPr>
              <a:t>isotopes</a:t>
            </a:r>
            <a:r>
              <a:rPr lang="en-US" sz="4300" dirty="0"/>
              <a:t> of an element. </a:t>
            </a:r>
            <a:endParaRPr lang="en-US" sz="3900" dirty="0"/>
          </a:p>
          <a:p>
            <a:endParaRPr lang="en-US" sz="4000" dirty="0"/>
          </a:p>
          <a:p>
            <a:r>
              <a:rPr lang="en-US" sz="3100" dirty="0"/>
              <a:t>Carbon containing 6 protons and 6 neutrons: </a:t>
            </a:r>
            <a:r>
              <a:rPr lang="en-US" sz="3100" i="1" dirty="0"/>
              <a:t>atomic mass = 12</a:t>
            </a:r>
          </a:p>
          <a:p>
            <a:r>
              <a:rPr lang="en-US" sz="3100" dirty="0"/>
              <a:t>Carbon containing 6 protons and 7 neutrons: </a:t>
            </a:r>
            <a:r>
              <a:rPr lang="en-US" sz="3100" i="1" dirty="0"/>
              <a:t>atomic mass = 13</a:t>
            </a:r>
          </a:p>
          <a:p>
            <a:r>
              <a:rPr lang="en-US" sz="3100" dirty="0"/>
              <a:t>Carbon containing 6 protons and 8 neutrons: </a:t>
            </a:r>
            <a:r>
              <a:rPr lang="en-US" sz="3100" i="1" dirty="0"/>
              <a:t>atomic mass = 14</a:t>
            </a:r>
          </a:p>
        </p:txBody>
      </p:sp>
    </p:spTree>
    <p:extLst>
      <p:ext uri="{BB962C8B-B14F-4D97-AF65-F5344CB8AC3E}">
        <p14:creationId xmlns:p14="http://schemas.microsoft.com/office/powerpoint/2010/main" val="22021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853965" y="4775692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/>
              <a:t>For isotopes, remember to write the mass number beside the element name.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135" y="837051"/>
            <a:ext cx="10095260" cy="345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744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u="sng" dirty="0"/>
              <a:t>Helpful formulas: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75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/>
              <a:t>Atomic number = # protons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Atomic mass = # protons + # neutrons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Charge = # protons - # electrons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If no charge, then # protons = # electrons</a:t>
            </a:r>
          </a:p>
        </p:txBody>
      </p:sp>
    </p:spTree>
    <p:extLst>
      <p:ext uri="{BB962C8B-B14F-4D97-AF65-F5344CB8AC3E}">
        <p14:creationId xmlns:p14="http://schemas.microsoft.com/office/powerpoint/2010/main" val="89877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0F28C3-1345-4D86-90D7-E4B031664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51355"/>
          </a:xfrm>
        </p:spPr>
        <p:txBody>
          <a:bodyPr>
            <a:normAutofit/>
          </a:bodyPr>
          <a:lstStyle/>
          <a:p>
            <a:r>
              <a:rPr lang="en-US" b="1" dirty="0"/>
              <a:t>Watch Ms. Smith do #1 &amp; #5, then complete the rest of “</a:t>
            </a:r>
            <a:r>
              <a:rPr lang="en-US" b="1" dirty="0">
                <a:solidFill>
                  <a:srgbClr val="FF0000"/>
                </a:solidFill>
              </a:rPr>
              <a:t>Practice with Atomic Structure</a:t>
            </a:r>
            <a:r>
              <a:rPr lang="en-US" b="1" dirty="0"/>
              <a:t>” on your own.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8CE6F0-394F-4CCF-BFB7-640F26E98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73" y="2902468"/>
            <a:ext cx="5642039" cy="25675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A154D4A-4402-46D7-BAEB-3C09759C2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902467"/>
            <a:ext cx="5635663" cy="256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856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289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**REMEMBER** . An atom is the smallest unit of matter.   Protons (+), Neutrons (o), and Electrons (-) . An element is a pure substance that is made entirely from one type of atom. . The atomic number is ALWAYS the number of protons in the nucleus of an atom. </vt:lpstr>
      <vt:lpstr>Ions</vt:lpstr>
      <vt:lpstr>Remember to write + or – to indicate charge. </vt:lpstr>
      <vt:lpstr>PowerPoint Presentation</vt:lpstr>
      <vt:lpstr>Isotopes</vt:lpstr>
      <vt:lpstr>PowerPoint Presentation</vt:lpstr>
      <vt:lpstr>Helpful formulas:</vt:lpstr>
      <vt:lpstr>Watch Ms. Smith do #1 &amp; #5, then complete the rest of “Practice with Atomic Structure” on your own. 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Smith</dc:creator>
  <cp:lastModifiedBy>Lenovo</cp:lastModifiedBy>
  <cp:revision>31</cp:revision>
  <cp:lastPrinted>2019-01-04T14:28:24Z</cp:lastPrinted>
  <dcterms:created xsi:type="dcterms:W3CDTF">2019-01-03T16:43:09Z</dcterms:created>
  <dcterms:modified xsi:type="dcterms:W3CDTF">2020-01-08T03:11:11Z</dcterms:modified>
</cp:coreProperties>
</file>