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handoutMasterIdLst>
    <p:handoutMasterId r:id="rId26"/>
  </p:handout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96" r:id="rId18"/>
    <p:sldId id="297" r:id="rId19"/>
    <p:sldId id="265" r:id="rId20"/>
    <p:sldId id="289" r:id="rId21"/>
    <p:sldId id="290" r:id="rId22"/>
    <p:sldId id="291" r:id="rId23"/>
    <p:sldId id="292" r:id="rId24"/>
    <p:sldId id="293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94660"/>
  </p:normalViewPr>
  <p:slideViewPr>
    <p:cSldViewPr>
      <p:cViewPr varScale="1">
        <p:scale>
          <a:sx n="85" d="100"/>
          <a:sy n="85" d="100"/>
        </p:scale>
        <p:origin x="15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A22FE5-5A0D-49F4-98D3-D98739E856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7AE24F-F8AD-4F55-A71F-7D22871A73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00DB0F0-3156-4864-894E-4456895AD464}" type="datetimeFigureOut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D0421-D546-4E53-B11F-256C23E8DF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56DE1-31F1-4242-91F6-A95F29D7CE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A46F3D1-E5EC-4BF8-B9E2-EF33CE8677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24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CB47CBBE-BAA2-451F-B712-03837C543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B82C2C3B-0A48-4C67-ACF6-55698D0AD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C2782287-44EF-4230-8005-45B153E62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8C57B39-F68F-4F74-8AD9-2307DE0D17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395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E8ED748C-53CD-42BA-B064-7C1A2694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AAD07F6-AC7D-462D-BB95-CC8572968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958518E-1156-4748-8766-B224E029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9C39-5D23-4A2D-96B2-44A3468113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84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14777287-6CED-4B3D-99C8-ED218925D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529F162E-9C9B-4476-80D6-6690E3CE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84F6C51-A84C-419B-9EAE-EAC54AD8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8107-CAB8-4CFF-A57C-3C87344C10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91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6CE91468-413C-40B3-820D-A17406A5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51AD06C7-5A79-426C-8460-181EFB16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21730DBA-65B8-4540-A904-735949E25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4A254-90E3-44B3-AFB4-8B4BBA63C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03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E98CC-1D62-4C1A-870A-5337BD66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94CD9-EA3B-4FA2-83B5-FBC7AFF3B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6B8EC-1E38-44BB-B583-2C7654F6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DC8367B-F29E-4CC6-AE31-B9F87BE872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084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EB254724-FE74-4209-AC31-3133760C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13F5D4BA-89D9-4712-9CA5-F492277F7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3507D016-9C05-4098-B27D-49CB0D71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B9860-2C85-4C56-AB58-E4AC2988D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49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53746CA1-EB63-4D69-A408-4D605ACA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BDF077C8-CFFF-4F5A-971F-3B2577CF8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5D5F8BDE-F186-403A-88BC-DC4DA600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387EC-67B1-4DE2-92CD-20DBC97E1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19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58065BD3-F7FD-4FD1-A622-460A9A22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2A2EDF94-C04F-47B4-BE3F-05001D234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0C942D9B-6353-4149-AFEA-E253E671D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5FEF2-6A57-4F7F-BE3A-0028513DB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42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3D80930-9D57-418A-B684-2E894680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714893A5-3E7B-4E59-8774-64E3E8E23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80BC5740-9033-4DE2-9348-CA8BBB17D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D2997-904C-43ED-B69C-72FD57958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42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1DEE6B55-4C54-4BD5-8DEB-B35AC4C8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6B046233-E124-4CBF-AF14-BE1927DE8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3CD6A9F2-9AF7-4816-95B0-67031214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81816-1C99-4D47-9009-6C2774062A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39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183C02B0-A4CA-4427-85DB-2092B0DB0698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66484A9E-6831-4C4F-B940-1EE02CC7CA74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B92D433B-D2E1-441D-9EA6-905B7A7E243A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EF47D37E-E28A-4217-9E98-EF9EA7144F17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54DF59F8-1856-4BA5-BF24-97D9F0F97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BF418C7-895C-422E-BE22-BF7DC459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0FC09C1-033B-4159-9907-951205182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D73B7-35CF-4311-93A4-67F7643B4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03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FFEB4A7E-9BE9-476A-A6A6-BCD0C08DE535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5FD00DE-0754-4E9E-9060-0FE2F6D2E37E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4037CB2B-6589-4FA7-A9EA-02F59133949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A0A07A8E-154A-4840-B8AA-905F7B9609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A804243-AEF7-412A-BD27-A69154D32F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AF7D8857-0BFF-4304-8949-127FE9C4A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12813E5A-6965-487F-88F1-FA4EDEFC7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62564F08-D399-4168-B301-AEFBC2641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6539C730-F5F5-4F12-93FA-98F922B4833B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303C279-3F3D-491E-BEB7-551AFFA0FDC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A60E81D-E1F7-45B6-811A-F5D0962F110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58" r:id="rId2"/>
    <p:sldLayoutId id="2147483767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8" r:id="rId9"/>
    <p:sldLayoutId id="2147483764" r:id="rId10"/>
    <p:sldLayoutId id="21474837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1815F42-EEE1-4FF3-A53F-FEC69BB2D5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MICROBES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E10DFE7-F462-49A1-BC24-B110897627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altLang="en-US"/>
              <a:t>Are they all pathogens?</a:t>
            </a:r>
          </a:p>
        </p:txBody>
      </p:sp>
      <p:pic>
        <p:nvPicPr>
          <p:cNvPr id="6148" name="Picture 3" descr="L8D1_clip_image006.jpg">
            <a:extLst>
              <a:ext uri="{FF2B5EF4-FFF2-40B4-BE49-F238E27FC236}">
                <a16:creationId xmlns:a16="http://schemas.microsoft.com/office/drawing/2014/main" id="{1F4F0401-00DF-46B9-87C9-C9E5B9111F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91000"/>
            <a:ext cx="20574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A52D39F-D2BC-432B-AFE5-24FB6681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0DBBA-071A-4D33-AC58-D59D13B76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Size: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Food: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B1D0C-5DCB-4102-8142-0997CB347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0 to ½ </a:t>
            </a:r>
            <a:r>
              <a:rPr lang="en-US" dirty="0">
                <a:solidFill>
                  <a:srgbClr val="FF0000"/>
                </a:solidFill>
              </a:rPr>
              <a:t>micrometer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/>
              <a:t>some are </a:t>
            </a:r>
            <a:r>
              <a:rPr lang="en-US" b="1" dirty="0" err="1">
                <a:solidFill>
                  <a:srgbClr val="FF0000"/>
                </a:solidFill>
              </a:rPr>
              <a:t>autotrophs</a:t>
            </a:r>
            <a:r>
              <a:rPr lang="en-US" dirty="0"/>
              <a:t> so photosynthesis or chemical synthesis for </a:t>
            </a:r>
            <a:r>
              <a:rPr lang="en-US" dirty="0">
                <a:solidFill>
                  <a:srgbClr val="FF0000"/>
                </a:solidFill>
              </a:rPr>
              <a:t>food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Some are </a:t>
            </a:r>
            <a:r>
              <a:rPr lang="en-US" b="1" dirty="0">
                <a:solidFill>
                  <a:srgbClr val="FF0000"/>
                </a:solidFill>
              </a:rPr>
              <a:t>heterotrophs</a:t>
            </a:r>
            <a:r>
              <a:rPr lang="en-US" dirty="0"/>
              <a:t> so </a:t>
            </a:r>
            <a:r>
              <a:rPr lang="en-US" dirty="0">
                <a:solidFill>
                  <a:srgbClr val="FF0000"/>
                </a:solidFill>
              </a:rPr>
              <a:t>consume </a:t>
            </a:r>
            <a:r>
              <a:rPr lang="en-US" dirty="0"/>
              <a:t>food like decaying leaves, . .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DD8008C-3898-4085-8450-02C91CA2B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9633B-C001-4031-BE0C-2291407C4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Energy Source: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Reproduce: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EBBD1-098F-440A-B78E-12E204DDB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/>
              <a:t>respiration</a:t>
            </a:r>
            <a:r>
              <a:rPr lang="en-US" dirty="0"/>
              <a:t>—most use </a:t>
            </a:r>
            <a:r>
              <a:rPr lang="en-US" dirty="0">
                <a:solidFill>
                  <a:srgbClr val="FF0000"/>
                </a:solidFill>
              </a:rPr>
              <a:t>oxygen</a:t>
            </a:r>
            <a:r>
              <a:rPr lang="en-US" dirty="0"/>
              <a:t> but some are </a:t>
            </a:r>
            <a:r>
              <a:rPr lang="en-US" b="1" dirty="0">
                <a:solidFill>
                  <a:srgbClr val="FF0000"/>
                </a:solidFill>
              </a:rPr>
              <a:t>anaerobic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Can reproduce as often as every 20 minutes;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/>
              <a:t>Asexual</a:t>
            </a:r>
            <a:r>
              <a:rPr lang="en-US" dirty="0"/>
              <a:t> by </a:t>
            </a:r>
            <a:r>
              <a:rPr lang="en-US" b="1" dirty="0">
                <a:solidFill>
                  <a:srgbClr val="FF0000"/>
                </a:solidFill>
              </a:rPr>
              <a:t>binary fission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--cell copies &amp; splits into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cells.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/>
              <a:t>Sexual- </a:t>
            </a:r>
            <a:r>
              <a:rPr lang="en-US" dirty="0">
                <a:solidFill>
                  <a:srgbClr val="FF0000"/>
                </a:solidFill>
              </a:rPr>
              <a:t>2 parent</a:t>
            </a:r>
            <a:r>
              <a:rPr lang="en-US" dirty="0"/>
              <a:t> bacteria combine genetic material thru a threadlike bridge to produce a </a:t>
            </a:r>
            <a:r>
              <a:rPr lang="en-US" dirty="0">
                <a:solidFill>
                  <a:srgbClr val="FF0000"/>
                </a:solidFill>
              </a:rPr>
              <a:t>daughter</a:t>
            </a:r>
            <a:r>
              <a:rPr lang="en-US" dirty="0"/>
              <a:t> cell. Called </a:t>
            </a:r>
            <a:r>
              <a:rPr lang="en-US" u="sng" dirty="0">
                <a:solidFill>
                  <a:srgbClr val="FF0000"/>
                </a:solidFill>
              </a:rPr>
              <a:t>Conjugation</a:t>
            </a:r>
            <a:r>
              <a:rPr lang="en-US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D72E0BB-4363-4D99-B311-1B8210635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E33F1-D439-4E94-A4E2-7F5CCFF60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Reproduction continued: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226CB-C1B6-4FA4-A5D9-3DC478D7F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Form </a:t>
            </a:r>
            <a:r>
              <a:rPr lang="en-US" dirty="0">
                <a:solidFill>
                  <a:srgbClr val="FF0000"/>
                </a:solidFill>
              </a:rPr>
              <a:t>endospores</a:t>
            </a:r>
            <a:r>
              <a:rPr lang="en-US" dirty="0"/>
              <a:t>-when trying to survive harsh conditions. It forms a spore within the bacteria cell.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It contains genetic material and cytoplasm and can survive for many years.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Then can be released and carried to a new place.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Ex. </a:t>
            </a:r>
            <a:r>
              <a:rPr lang="en-US" dirty="0" err="1"/>
              <a:t>Clostidium</a:t>
            </a:r>
            <a:r>
              <a:rPr lang="en-US" dirty="0"/>
              <a:t> </a:t>
            </a:r>
            <a:r>
              <a:rPr lang="en-US" dirty="0" err="1"/>
              <a:t>botulinum</a:t>
            </a:r>
            <a:r>
              <a:rPr lang="en-US" dirty="0"/>
              <a:t> –when conditions become favorable, they open up and begin to multiply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4DF81F5C-1315-4D9E-9005-C33E48925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Bacteria: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880C2-184B-4FE9-A8D7-ECFAFD603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Role of  Bacteria: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Pasteurization: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EA70F-C798-4F79-A9A1-C28EBA166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/>
              <a:t>Positive: </a:t>
            </a:r>
            <a:r>
              <a:rPr lang="en-US" dirty="0">
                <a:solidFill>
                  <a:srgbClr val="FF0000"/>
                </a:solidFill>
              </a:rPr>
              <a:t>oxygen</a:t>
            </a:r>
            <a:r>
              <a:rPr lang="en-US" dirty="0"/>
              <a:t> production; recycling and </a:t>
            </a:r>
            <a:r>
              <a:rPr lang="en-US" dirty="0">
                <a:solidFill>
                  <a:srgbClr val="FF0000"/>
                </a:solidFill>
              </a:rPr>
              <a:t>clean up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decaying</a:t>
            </a:r>
            <a:r>
              <a:rPr lang="en-US" dirty="0"/>
              <a:t> matter; food production—pickles, vinegar; medicine such as insulin; body processes such as digestion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/>
              <a:t>Negative: </a:t>
            </a:r>
            <a:r>
              <a:rPr lang="en-US" dirty="0">
                <a:solidFill>
                  <a:srgbClr val="FF0000"/>
                </a:solidFill>
              </a:rPr>
              <a:t>spoiling</a:t>
            </a:r>
            <a:r>
              <a:rPr lang="en-US" dirty="0"/>
              <a:t> food, </a:t>
            </a:r>
            <a:r>
              <a:rPr lang="en-US" dirty="0">
                <a:solidFill>
                  <a:srgbClr val="FF0000"/>
                </a:solidFill>
              </a:rPr>
              <a:t>disease </a:t>
            </a:r>
            <a:r>
              <a:rPr lang="en-US" dirty="0"/>
              <a:t>such as strep throat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method to </a:t>
            </a:r>
            <a:r>
              <a:rPr lang="en-US" dirty="0">
                <a:solidFill>
                  <a:srgbClr val="FF0000"/>
                </a:solidFill>
              </a:rPr>
              <a:t>kill</a:t>
            </a:r>
            <a:r>
              <a:rPr lang="en-US" dirty="0"/>
              <a:t> bacteria in foods such as milk products; uses high </a:t>
            </a:r>
            <a:r>
              <a:rPr lang="en-US" dirty="0">
                <a:solidFill>
                  <a:srgbClr val="FF0000"/>
                </a:solidFill>
              </a:rPr>
              <a:t>heat </a:t>
            </a:r>
            <a:r>
              <a:rPr lang="en-US" dirty="0"/>
              <a:t>and does not alter taste of food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8AB6472-35C2-48FF-AB0B-9582A3AD1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Infectious Disease: 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79CE4B49-E6D5-4D54-AD5B-EE66B6F6F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What is an infectious disease?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How are they spread?</a:t>
            </a:r>
          </a:p>
        </p:txBody>
      </p:sp>
      <p:sp>
        <p:nvSpPr>
          <p:cNvPr id="19460" name="Content Placeholder 3">
            <a:extLst>
              <a:ext uri="{FF2B5EF4-FFF2-40B4-BE49-F238E27FC236}">
                <a16:creationId xmlns:a16="http://schemas.microsoft.com/office/drawing/2014/main" id="{CB8B3D7B-264B-4667-AE1F-95C644EF7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Illness that passes from one organism to another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Inhaled</a:t>
            </a:r>
            <a:r>
              <a:rPr lang="en-US" altLang="en-US"/>
              <a:t>, swallowed or ingested, enter through moist body cavities—ie. nose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EE20163-839B-45DB-BDA1-23ACE3A3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Infectious Disease: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94BDE-211B-426C-951D-EEE247577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Bacteria infections are treated with: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Viral ailments are treated: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EEB40E-BFE2-4C2B-BE25-52C7EE345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rgbClr val="FF0000"/>
                </a:solidFill>
              </a:rPr>
              <a:t>Antibiotics</a:t>
            </a:r>
            <a:r>
              <a:rPr lang="en-US" dirty="0"/>
              <a:t> which are chemicals that can kill only the bacteria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Over the counter medications can relieve symptoms of most viral infections such as </a:t>
            </a:r>
            <a:r>
              <a:rPr lang="en-US" dirty="0">
                <a:solidFill>
                  <a:srgbClr val="FF0000"/>
                </a:solidFill>
              </a:rPr>
              <a:t>cold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flu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Some antiviral drugs are prescription such as ones for </a:t>
            </a:r>
            <a:r>
              <a:rPr lang="en-US" dirty="0">
                <a:solidFill>
                  <a:srgbClr val="FF0000"/>
                </a:solidFill>
              </a:rPr>
              <a:t>HIV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B723E8E-0703-4312-8418-C35C2AA3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Infectious Disease: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7E6756C7-5372-4DF9-9A66-8653C100E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How prevented?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Antibiotic Resistance is:</a:t>
            </a:r>
          </a:p>
        </p:txBody>
      </p:sp>
      <p:sp>
        <p:nvSpPr>
          <p:cNvPr id="21508" name="Content Placeholder 3">
            <a:extLst>
              <a:ext uri="{FF2B5EF4-FFF2-40B4-BE49-F238E27FC236}">
                <a16:creationId xmlns:a16="http://schemas.microsoft.com/office/drawing/2014/main" id="{AFABD589-38A3-4E82-B2B1-E6823BE6A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Vaccines</a:t>
            </a:r>
            <a:r>
              <a:rPr lang="en-US" altLang="en-US"/>
              <a:t> are introduced to the body to stimulate the production of chemicals to destroy the virus or bacteria.</a:t>
            </a:r>
          </a:p>
          <a:p>
            <a:pPr eaLnBrk="1" hangingPunct="1"/>
            <a:r>
              <a:rPr lang="en-US" altLang="en-US"/>
              <a:t>When bacteria </a:t>
            </a:r>
            <a:r>
              <a:rPr lang="en-US" altLang="en-US">
                <a:solidFill>
                  <a:srgbClr val="FF0000"/>
                </a:solidFill>
              </a:rPr>
              <a:t>adapt</a:t>
            </a:r>
            <a:r>
              <a:rPr lang="en-US" altLang="en-US"/>
              <a:t> to resist the chemical affects of the antibiotic so the bacteria survives the antibiotic</a:t>
            </a:r>
          </a:p>
          <a:p>
            <a:pPr eaLnBrk="1" hangingPunct="1"/>
            <a:endParaRPr lang="en-US" altLang="en-US"/>
          </a:p>
        </p:txBody>
      </p:sp>
      <p:pic>
        <p:nvPicPr>
          <p:cNvPr id="21509" name="Picture 4" descr="HBV%20Vaccine.gif">
            <a:extLst>
              <a:ext uri="{FF2B5EF4-FFF2-40B4-BE49-F238E27FC236}">
                <a16:creationId xmlns:a16="http://schemas.microsoft.com/office/drawing/2014/main" id="{51985DB8-23EE-4BEA-93DC-31032578F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8400"/>
            <a:ext cx="17907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BA6B1643-0FAB-4A9A-9C68-8A0B053CA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Protists/Parasites: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384C5BFC-C092-4F9B-8D5A-0BF42C523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/>
              <a:t>Eukaroytes that CANNOT be classified in the  animal, plant, or fungi kingdoms.  Known as “odds &amp; ends” kingdom. All live in moist surroundings. Can be uni or multicellular; may be auto or hetrotrophs; some move and some are stationary.</a:t>
            </a:r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9C30D580-87AA-4C8B-8E9F-518E703B0F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u="sng" dirty="0"/>
              <a:t>Unicellular</a:t>
            </a:r>
            <a:r>
              <a:rPr lang="en-US" sz="3600" dirty="0"/>
              <a:t> – composed of only </a:t>
            </a:r>
            <a:r>
              <a:rPr lang="en-US" sz="3600" dirty="0">
                <a:solidFill>
                  <a:srgbClr val="FF0000"/>
                </a:solidFill>
              </a:rPr>
              <a:t>one</a:t>
            </a:r>
            <a:r>
              <a:rPr lang="en-US" sz="3600" dirty="0"/>
              <a:t> cell.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400" b="1" u="sng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u="sng" dirty="0" err="1"/>
              <a:t>Multicellular</a:t>
            </a:r>
            <a:r>
              <a:rPr lang="en-US" sz="3600" b="1" dirty="0"/>
              <a:t> – </a:t>
            </a:r>
            <a:r>
              <a:rPr lang="en-US" sz="3600" dirty="0"/>
              <a:t>composed of </a:t>
            </a:r>
            <a:r>
              <a:rPr lang="en-US" sz="3600" dirty="0">
                <a:solidFill>
                  <a:srgbClr val="FF0000"/>
                </a:solidFill>
              </a:rPr>
              <a:t>more</a:t>
            </a:r>
            <a:r>
              <a:rPr lang="en-US" sz="3600" dirty="0"/>
              <a:t> than one cell.</a:t>
            </a:r>
            <a:endParaRPr lang="en-US" sz="1000" b="1" u="sng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200" b="1" u="sng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u="sng" dirty="0">
                <a:solidFill>
                  <a:srgbClr val="FF0066"/>
                </a:solidFill>
              </a:rPr>
              <a:t>Eukaryote</a:t>
            </a:r>
            <a:r>
              <a:rPr lang="en-US" sz="3600" dirty="0"/>
              <a:t>:  an organism that contains membrane-bound organelles and genetic material within a nucleus.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200" b="1" u="sng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u="sng" dirty="0">
                <a:solidFill>
                  <a:srgbClr val="FF0066"/>
                </a:solidFill>
              </a:rPr>
              <a:t>Prokaryote</a:t>
            </a:r>
            <a:r>
              <a:rPr lang="en-US" sz="3600" dirty="0"/>
              <a:t>:  a unicellular organism that lacks a true nucleus and membrane-bound organelle.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E4CFE68-2C94-46DC-9698-A61FF2F0B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609600"/>
            <a:ext cx="8763000" cy="5715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dirty="0" err="1"/>
              <a:t>Protozoans</a:t>
            </a:r>
            <a:r>
              <a:rPr lang="en-US" sz="4000" dirty="0"/>
              <a:t> that are Parasites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>
                <a:solidFill>
                  <a:srgbClr val="FF0066"/>
                </a:solidFill>
              </a:rPr>
              <a:t>Parasites are things that must have a </a:t>
            </a:r>
            <a:r>
              <a:rPr lang="en-US" sz="3600" u="sng" dirty="0">
                <a:solidFill>
                  <a:srgbClr val="FF0000"/>
                </a:solidFill>
              </a:rPr>
              <a:t>host</a:t>
            </a:r>
            <a:r>
              <a:rPr lang="en-US" sz="3600" dirty="0">
                <a:solidFill>
                  <a:srgbClr val="FF0066"/>
                </a:solidFill>
              </a:rPr>
              <a:t> to survive.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/>
              <a:t>Move in a wide variety of ways but must have a host to feed on.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i="1" dirty="0"/>
              <a:t>Plasmodium </a:t>
            </a:r>
            <a:r>
              <a:rPr lang="en-US" sz="3600" dirty="0"/>
              <a:t>is</a:t>
            </a:r>
            <a:r>
              <a:rPr lang="en-US" sz="3600" i="1" dirty="0"/>
              <a:t> </a:t>
            </a:r>
            <a:r>
              <a:rPr lang="en-US" sz="3600" dirty="0"/>
              <a:t>a protozoa that causes </a:t>
            </a:r>
            <a:r>
              <a:rPr lang="en-US" sz="3600" u="sng" dirty="0">
                <a:solidFill>
                  <a:srgbClr val="FF0000"/>
                </a:solidFill>
              </a:rPr>
              <a:t>Malaria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and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has multiple hosts.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/>
              <a:t>Usually spread by a mosquito biting an infected person then biting a healthy person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A202DF56-6B25-4467-B339-B07942872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Viruses</a:t>
            </a:r>
          </a:p>
        </p:txBody>
      </p:sp>
      <p:sp>
        <p:nvSpPr>
          <p:cNvPr id="7171" name="Content Placeholder 4">
            <a:extLst>
              <a:ext uri="{FF2B5EF4-FFF2-40B4-BE49-F238E27FC236}">
                <a16:creationId xmlns:a16="http://schemas.microsoft.com/office/drawing/2014/main" id="{589B7B94-4ACD-49D2-B2FF-DC6190EAF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Characteristics:</a:t>
            </a:r>
          </a:p>
        </p:txBody>
      </p:sp>
      <p:sp>
        <p:nvSpPr>
          <p:cNvPr id="7172" name="Content Placeholder 5">
            <a:extLst>
              <a:ext uri="{FF2B5EF4-FFF2-40B4-BE49-F238E27FC236}">
                <a16:creationId xmlns:a16="http://schemas.microsoft.com/office/drawing/2014/main" id="{934CAF75-5298-4AD6-8578-FA2BA7934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NOT </a:t>
            </a:r>
            <a:r>
              <a:rPr lang="en-US" altLang="en-US">
                <a:solidFill>
                  <a:srgbClr val="FF0000"/>
                </a:solidFill>
              </a:rPr>
              <a:t>cells</a:t>
            </a:r>
            <a:r>
              <a:rPr lang="en-US" altLang="en-US"/>
              <a:t>; </a:t>
            </a:r>
          </a:p>
          <a:p>
            <a:pPr eaLnBrk="1" hangingPunct="1"/>
            <a:r>
              <a:rPr lang="en-US" altLang="en-US"/>
              <a:t>do not use </a:t>
            </a:r>
            <a:r>
              <a:rPr lang="en-US" altLang="en-US">
                <a:solidFill>
                  <a:srgbClr val="FF0000"/>
                </a:solidFill>
              </a:rPr>
              <a:t>own</a:t>
            </a:r>
            <a:r>
              <a:rPr lang="en-US" altLang="en-US"/>
              <a:t> energy to grow;</a:t>
            </a:r>
          </a:p>
          <a:p>
            <a:pPr eaLnBrk="1" hangingPunct="1"/>
            <a:r>
              <a:rPr lang="en-US" altLang="en-US"/>
              <a:t>can’t make </a:t>
            </a:r>
            <a:r>
              <a:rPr lang="en-US" altLang="en-US">
                <a:solidFill>
                  <a:srgbClr val="FF0000"/>
                </a:solidFill>
              </a:rPr>
              <a:t>own</a:t>
            </a:r>
            <a:r>
              <a:rPr lang="en-US" altLang="en-US"/>
              <a:t> food	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    or produce </a:t>
            </a:r>
            <a:r>
              <a:rPr lang="en-US" altLang="en-US">
                <a:solidFill>
                  <a:srgbClr val="FF0000"/>
                </a:solidFill>
              </a:rPr>
              <a:t>wastes</a:t>
            </a:r>
            <a:r>
              <a:rPr lang="en-US" altLang="en-US"/>
              <a:t>; </a:t>
            </a:r>
          </a:p>
          <a:p>
            <a:pPr eaLnBrk="1" hangingPunct="1"/>
            <a:r>
              <a:rPr lang="en-US" altLang="en-US"/>
              <a:t>are able to </a:t>
            </a:r>
            <a:r>
              <a:rPr lang="en-US" altLang="en-US">
                <a:solidFill>
                  <a:srgbClr val="FF0000"/>
                </a:solidFill>
              </a:rPr>
              <a:t>multiply</a:t>
            </a:r>
            <a:r>
              <a:rPr lang="en-US" altLang="en-US"/>
              <a:t> in host cell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5015548-0F5F-4EC2-BC5D-D4D69AF49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What is a fungi?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58771-3782-4EF6-902F-363B04D6D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Fungi  are: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Cell Structure: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A18E9B-57EA-4B95-B4F9-5A52020CA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Eukaryotes that have </a:t>
            </a:r>
            <a:r>
              <a:rPr lang="en-US" dirty="0">
                <a:solidFill>
                  <a:srgbClr val="FF0000"/>
                </a:solidFill>
              </a:rPr>
              <a:t>cell walls</a:t>
            </a:r>
            <a:r>
              <a:rPr lang="en-US" dirty="0"/>
              <a:t> and are </a:t>
            </a:r>
            <a:r>
              <a:rPr lang="en-US" dirty="0" err="1">
                <a:solidFill>
                  <a:srgbClr val="FF0000"/>
                </a:solidFill>
              </a:rPr>
              <a:t>hetrotrophs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Arranged in structures called </a:t>
            </a:r>
            <a:r>
              <a:rPr lang="en-US" u="sng" dirty="0" err="1">
                <a:solidFill>
                  <a:srgbClr val="FF0000"/>
                </a:solidFill>
              </a:rPr>
              <a:t>hyphae</a:t>
            </a:r>
            <a:r>
              <a:rPr lang="en-US" dirty="0"/>
              <a:t>. These are branching, threadlike </a:t>
            </a:r>
            <a:r>
              <a:rPr lang="en-US" dirty="0">
                <a:solidFill>
                  <a:srgbClr val="FF0000"/>
                </a:solidFill>
              </a:rPr>
              <a:t>tubes</a:t>
            </a:r>
            <a:r>
              <a:rPr lang="en-US" dirty="0"/>
              <a:t> that make up the bodies of </a:t>
            </a:r>
            <a:r>
              <a:rPr lang="en-US" dirty="0" err="1">
                <a:solidFill>
                  <a:srgbClr val="FF0000"/>
                </a:solidFill>
              </a:rPr>
              <a:t>multicellular</a:t>
            </a:r>
            <a:r>
              <a:rPr lang="en-US" dirty="0"/>
              <a:t> fungi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/>
              <a:t> 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5605" name="Picture 5" descr="fungi.jpg">
            <a:extLst>
              <a:ext uri="{FF2B5EF4-FFF2-40B4-BE49-F238E27FC236}">
                <a16:creationId xmlns:a16="http://schemas.microsoft.com/office/drawing/2014/main" id="{43ACDB28-0463-4B8F-81D8-FAEAA8FA2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1490663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6">
            <a:extLst>
              <a:ext uri="{FF2B5EF4-FFF2-40B4-BE49-F238E27FC236}">
                <a16:creationId xmlns:a16="http://schemas.microsoft.com/office/drawing/2014/main" id="{E0C4A88B-5B9C-40B2-9D56-D7B6F3BB6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Garamond" panose="02020404030301010803" pitchFamily="18" charset="0"/>
              </a:rPr>
              <a:t>Cap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Garamond" panose="02020404030301010803" pitchFamily="18" charset="0"/>
              </a:rPr>
              <a:t>Gills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Garamond" panose="02020404030301010803" pitchFamily="18" charset="0"/>
              </a:rPr>
              <a:t>Stalk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Garamond" panose="02020404030301010803" pitchFamily="18" charset="0"/>
              </a:rPr>
              <a:t>hyphae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C6521B7-F4A6-41F8-A4E3-02DE2BF28DB2}"/>
              </a:ext>
            </a:extLst>
          </p:cNvPr>
          <p:cNvCxnSpPr/>
          <p:nvPr/>
        </p:nvCxnSpPr>
        <p:spPr>
          <a:xfrm>
            <a:off x="1447800" y="4495800"/>
            <a:ext cx="2133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5FEC4E-3D82-463F-AC0B-900BBDE7BCDC}"/>
              </a:ext>
            </a:extLst>
          </p:cNvPr>
          <p:cNvCxnSpPr/>
          <p:nvPr/>
        </p:nvCxnSpPr>
        <p:spPr>
          <a:xfrm>
            <a:off x="1524000" y="4800600"/>
            <a:ext cx="1828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4880A1E-1B9C-4610-9E16-28E2810AEC98}"/>
              </a:ext>
            </a:extLst>
          </p:cNvPr>
          <p:cNvCxnSpPr/>
          <p:nvPr/>
        </p:nvCxnSpPr>
        <p:spPr>
          <a:xfrm>
            <a:off x="1371600" y="5105400"/>
            <a:ext cx="2362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5D34C7E-3C39-4E15-953E-0ACD99AC9E26}"/>
              </a:ext>
            </a:extLst>
          </p:cNvPr>
          <p:cNvCxnSpPr/>
          <p:nvPr/>
        </p:nvCxnSpPr>
        <p:spPr>
          <a:xfrm>
            <a:off x="1524000" y="5334000"/>
            <a:ext cx="1752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E10F057-6AEA-417E-89DF-30D044BE5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Fungi: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80361-A4F4-455D-BE4B-29DACABD8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Food: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Reproduce: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6A9BF-E99E-465D-9CF8-F69B0ABA5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Absorb food through the </a:t>
            </a:r>
            <a:r>
              <a:rPr lang="en-US" dirty="0" err="1"/>
              <a:t>hyphae</a:t>
            </a:r>
            <a:r>
              <a:rPr lang="en-US" dirty="0"/>
              <a:t> that grow on food source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Lightweight spores are surrounded by a protective coating &amp; can be carried easily through water or air to a new site.  Spores reproduce in </a:t>
            </a:r>
            <a:r>
              <a:rPr lang="en-US" u="sng" dirty="0">
                <a:solidFill>
                  <a:srgbClr val="FF0000"/>
                </a:solidFill>
              </a:rPr>
              <a:t>fruiting bodies</a:t>
            </a:r>
            <a:r>
              <a:rPr lang="en-US" dirty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Most reproduce sexually &amp; asexually.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383BA31-F060-4A92-829D-00602D688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Fungi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DB768-1709-43B0-B6DE-572D2A314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Reproduce continued: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ED2E8-9445-4893-99D5-6A69E0DB3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Cells at the tip of the </a:t>
            </a:r>
            <a:r>
              <a:rPr lang="en-US" dirty="0" err="1">
                <a:solidFill>
                  <a:srgbClr val="FF0000"/>
                </a:solidFill>
              </a:rPr>
              <a:t>hyphae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divide to form spores—grow into fungi that are identical to parent. </a:t>
            </a:r>
            <a:r>
              <a:rPr lang="en-US" dirty="0">
                <a:solidFill>
                  <a:srgbClr val="FF0000"/>
                </a:solidFill>
              </a:rPr>
              <a:t>Unicellular</a:t>
            </a:r>
            <a:r>
              <a:rPr lang="en-US" dirty="0"/>
              <a:t> yeast undergoes </a:t>
            </a:r>
            <a:r>
              <a:rPr lang="en-US" dirty="0">
                <a:solidFill>
                  <a:srgbClr val="FF0000"/>
                </a:solidFill>
              </a:rPr>
              <a:t>budding</a:t>
            </a:r>
            <a:r>
              <a:rPr lang="en-US" dirty="0"/>
              <a:t> (asexual). There are no spores. Yeast buds and breaks away from parent.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When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</a:t>
            </a:r>
            <a:r>
              <a:rPr lang="en-US" dirty="0" err="1"/>
              <a:t>hyphae</a:t>
            </a:r>
            <a:r>
              <a:rPr lang="en-US" dirty="0"/>
              <a:t> from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fungi grow </a:t>
            </a:r>
            <a:r>
              <a:rPr lang="en-US" dirty="0">
                <a:solidFill>
                  <a:srgbClr val="FF0000"/>
                </a:solidFill>
              </a:rPr>
              <a:t>together </a:t>
            </a:r>
            <a:r>
              <a:rPr lang="en-US" dirty="0"/>
              <a:t>genetic material is </a:t>
            </a:r>
            <a:r>
              <a:rPr lang="en-US" dirty="0">
                <a:solidFill>
                  <a:srgbClr val="FF0000"/>
                </a:solidFill>
              </a:rPr>
              <a:t>exchanged</a:t>
            </a:r>
            <a:r>
              <a:rPr lang="en-US" dirty="0"/>
              <a:t>. Spores are different from either parent. (sexual)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7653" name="Picture 4" descr="fungibudding.jpg">
            <a:extLst>
              <a:ext uri="{FF2B5EF4-FFF2-40B4-BE49-F238E27FC236}">
                <a16:creationId xmlns:a16="http://schemas.microsoft.com/office/drawing/2014/main" id="{9908097D-CD66-4A73-ADE1-0725D00ED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257492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8D4BE51-967C-4408-8810-D68EDC0B6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Fungi: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01269-4BF9-498B-9FEF-689265BA2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Classification: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Role in Nature: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948D01-D20D-4344-9729-DFB72F0AB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Grouped according to reproduction—sac fungi, club fungi, or zygote fungi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+ </a:t>
            </a:r>
            <a:r>
              <a:rPr lang="en-US" b="1" u="sng" dirty="0">
                <a:solidFill>
                  <a:srgbClr val="FF0000"/>
                </a:solidFill>
              </a:rPr>
              <a:t>decomposers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nature-break down the chemicals in dead organisms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rgbClr val="FF0000"/>
                </a:solidFill>
              </a:rPr>
              <a:t>Food</a:t>
            </a:r>
            <a:r>
              <a:rPr lang="en-US" dirty="0"/>
              <a:t>- yeast in bread; mold to blue cheese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rgbClr val="FF0000"/>
                </a:solidFill>
              </a:rPr>
              <a:t>Medicine</a:t>
            </a:r>
            <a:r>
              <a:rPr lang="en-US" dirty="0"/>
              <a:t>- penicillin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Lichens-</a:t>
            </a:r>
            <a:r>
              <a:rPr lang="en-US" dirty="0">
                <a:solidFill>
                  <a:srgbClr val="FF0000"/>
                </a:solidFill>
              </a:rPr>
              <a:t>fungi + algae </a:t>
            </a:r>
            <a:r>
              <a:rPr lang="en-US" dirty="0"/>
              <a:t>in community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8677" name="Picture 4" descr="club_fungi_1.jpg">
            <a:extLst>
              <a:ext uri="{FF2B5EF4-FFF2-40B4-BE49-F238E27FC236}">
                <a16:creationId xmlns:a16="http://schemas.microsoft.com/office/drawing/2014/main" id="{C93E8CB3-B194-4ECB-8D67-6D375FE22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195103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B5B2C92-1672-4AAE-A315-F41B46A93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Fungi: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2DC05A10-D772-4F00-95D7-C0CCEAD09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Role  in nature:</a:t>
            </a:r>
          </a:p>
        </p:txBody>
      </p:sp>
      <p:sp>
        <p:nvSpPr>
          <p:cNvPr id="29700" name="Content Placeholder 3">
            <a:extLst>
              <a:ext uri="{FF2B5EF4-FFF2-40B4-BE49-F238E27FC236}">
                <a16:creationId xmlns:a16="http://schemas.microsoft.com/office/drawing/2014/main" id="{87A03557-4997-4F1C-B59C-B53530178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– sensitive to air pollution &amp; indicate health of an area</a:t>
            </a:r>
          </a:p>
          <a:p>
            <a:pPr eaLnBrk="1" hangingPunct="1"/>
            <a:r>
              <a:rPr lang="en-US" altLang="en-US"/>
              <a:t>Plant roots grow into Hyphae underground spread out and absorb water &amp; nutrients from soil, help plant grow better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 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3B45113-5006-4291-9531-7F04B7F08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Viruses 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4FA9AECC-2799-47CF-9F54-D7522060C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 dirty="0"/>
              <a:t>Host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Parasite</a:t>
            </a:r>
          </a:p>
        </p:txBody>
      </p:sp>
      <p:sp>
        <p:nvSpPr>
          <p:cNvPr id="8196" name="Content Placeholder 3">
            <a:extLst>
              <a:ext uri="{FF2B5EF4-FFF2-40B4-BE49-F238E27FC236}">
                <a16:creationId xmlns:a16="http://schemas.microsoft.com/office/drawing/2014/main" id="{BA51A72D-E696-40B4-A763-E4779C529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 dirty="0"/>
              <a:t>organism that is </a:t>
            </a:r>
            <a:r>
              <a:rPr lang="en-US" altLang="en-US" dirty="0">
                <a:solidFill>
                  <a:srgbClr val="FF0000"/>
                </a:solidFill>
              </a:rPr>
              <a:t>source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    of energy for virus	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virus causes </a:t>
            </a:r>
            <a:r>
              <a:rPr lang="en-US" altLang="en-US" dirty="0">
                <a:solidFill>
                  <a:srgbClr val="FF0000"/>
                </a:solidFill>
              </a:rPr>
              <a:t>harm </a:t>
            </a:r>
            <a:r>
              <a:rPr lang="en-US" altLang="en-US" dirty="0"/>
              <a:t>to host cell—almost </a:t>
            </a:r>
            <a:r>
              <a:rPr lang="en-US" altLang="en-US" dirty="0">
                <a:solidFill>
                  <a:srgbClr val="FF0000"/>
                </a:solidFill>
              </a:rPr>
              <a:t>all</a:t>
            </a:r>
            <a:r>
              <a:rPr lang="en-US" altLang="en-US" dirty="0"/>
              <a:t> viruses destroy the cell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F8761CC-1315-478F-8058-34D754D10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Viruses 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EFB141B1-EC17-48BC-90B2-251FAF169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 dirty="0"/>
              <a:t>Shapes: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Size:</a:t>
            </a:r>
          </a:p>
        </p:txBody>
      </p:sp>
      <p:sp>
        <p:nvSpPr>
          <p:cNvPr id="9220" name="Content Placeholder 3">
            <a:extLst>
              <a:ext uri="{FF2B5EF4-FFF2-40B4-BE49-F238E27FC236}">
                <a16:creationId xmlns:a16="http://schemas.microsoft.com/office/drawing/2014/main" id="{CDD89968-575C-46A8-8202-31811C55B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bacteriophage</a:t>
            </a:r>
            <a:r>
              <a:rPr lang="en-US" altLang="en-US" dirty="0"/>
              <a:t>- virus in 	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bacteria cell—</a:t>
            </a:r>
            <a:r>
              <a:rPr lang="en-US" altLang="en-US" dirty="0">
                <a:solidFill>
                  <a:srgbClr val="FF0000"/>
                </a:solidFill>
              </a:rPr>
              <a:t>robot-like </a:t>
            </a:r>
            <a:r>
              <a:rPr lang="en-US" altLang="en-US" dirty="0"/>
              <a:t>shape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Other types—round,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Bricklike, threads or </a:t>
            </a:r>
            <a:r>
              <a:rPr lang="en-US" altLang="en-US" dirty="0">
                <a:solidFill>
                  <a:srgbClr val="FF0000"/>
                </a:solidFill>
              </a:rPr>
              <a:t>bullet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200</a:t>
            </a:r>
            <a:r>
              <a:rPr lang="en-US" altLang="en-US" dirty="0"/>
              <a:t> nanometers to </a:t>
            </a:r>
            <a:r>
              <a:rPr lang="en-US" altLang="en-US" dirty="0">
                <a:solidFill>
                  <a:srgbClr val="FF0000"/>
                </a:solidFill>
              </a:rPr>
              <a:t>20 </a:t>
            </a:r>
            <a:r>
              <a:rPr lang="en-US" altLang="en-US" dirty="0"/>
              <a:t>nanometers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8975437-9BDC-435D-915B-AEB653C1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Viruses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829B28AD-5367-431B-BBAB-967CB45BC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Named: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Structure:</a:t>
            </a: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35D65755-03C2-4A04-A79A-ABB9B456A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for </a:t>
            </a:r>
            <a:r>
              <a:rPr lang="en-US" altLang="en-US">
                <a:solidFill>
                  <a:srgbClr val="FF0000"/>
                </a:solidFill>
              </a:rPr>
              <a:t>scientists</a:t>
            </a:r>
            <a:r>
              <a:rPr lang="en-US" altLang="en-US"/>
              <a:t>, places </a:t>
            </a:r>
            <a:r>
              <a:rPr lang="en-US" altLang="en-US">
                <a:solidFill>
                  <a:srgbClr val="FF0000"/>
                </a:solidFill>
              </a:rPr>
              <a:t>found</a:t>
            </a:r>
            <a:r>
              <a:rPr lang="en-US" altLang="en-US"/>
              <a:t>, or disease they </a:t>
            </a:r>
            <a:r>
              <a:rPr lang="en-US" altLang="en-US">
                <a:solidFill>
                  <a:srgbClr val="FF0000"/>
                </a:solidFill>
              </a:rPr>
              <a:t>cause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u="sng"/>
              <a:t>Protein coat</a:t>
            </a:r>
            <a:r>
              <a:rPr lang="en-US" altLang="en-US"/>
              <a:t>-</a:t>
            </a:r>
            <a:r>
              <a:rPr lang="en-US" altLang="en-US">
                <a:solidFill>
                  <a:srgbClr val="FF0000"/>
                </a:solidFill>
              </a:rPr>
              <a:t>lock </a:t>
            </a:r>
            <a:r>
              <a:rPr lang="en-US" altLang="en-US"/>
              <a:t>to fit certain host</a:t>
            </a:r>
          </a:p>
          <a:p>
            <a:pPr eaLnBrk="1" hangingPunct="1"/>
            <a:r>
              <a:rPr lang="en-US" altLang="en-US" u="sng"/>
              <a:t>Inner core</a:t>
            </a:r>
            <a:r>
              <a:rPr lang="en-US" altLang="en-US"/>
              <a:t>-</a:t>
            </a:r>
            <a:r>
              <a:rPr lang="en-US" altLang="en-US">
                <a:solidFill>
                  <a:srgbClr val="FF0000"/>
                </a:solidFill>
              </a:rPr>
              <a:t>genetic </a:t>
            </a:r>
            <a:r>
              <a:rPr lang="en-US" altLang="en-US"/>
              <a:t>material</a:t>
            </a:r>
          </a:p>
          <a:p>
            <a:pPr eaLnBrk="1" hangingPunct="1"/>
            <a:endParaRPr lang="en-US" altLang="en-US"/>
          </a:p>
        </p:txBody>
      </p:sp>
      <p:pic>
        <p:nvPicPr>
          <p:cNvPr id="10245" name="Picture 4" descr="diagram_virus.jpg">
            <a:extLst>
              <a:ext uri="{FF2B5EF4-FFF2-40B4-BE49-F238E27FC236}">
                <a16:creationId xmlns:a16="http://schemas.microsoft.com/office/drawing/2014/main" id="{7FC70D1C-191D-4AE4-AAEB-ED3048C96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495800"/>
            <a:ext cx="1828800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F5552DB-79EB-446B-8FFA-DBA871E7710C}"/>
              </a:ext>
            </a:extLst>
          </p:cNvPr>
          <p:cNvCxnSpPr/>
          <p:nvPr/>
        </p:nvCxnSpPr>
        <p:spPr>
          <a:xfrm rot="10800000" flipV="1">
            <a:off x="3429000" y="44196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150B219-FBCC-45C4-901E-C2E5B0D815F7}"/>
              </a:ext>
            </a:extLst>
          </p:cNvPr>
          <p:cNvCxnSpPr/>
          <p:nvPr/>
        </p:nvCxnSpPr>
        <p:spPr>
          <a:xfrm rot="10800000">
            <a:off x="2819400" y="52578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9B5ED7C-ECE7-45A8-A834-1BFEADC6E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Virus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7758992-7FF0-4BED-B6FA-377307E35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Reproduce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Active Virus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Hidden Virus</a:t>
            </a:r>
          </a:p>
        </p:txBody>
      </p:sp>
      <p:sp>
        <p:nvSpPr>
          <p:cNvPr id="11268" name="Content Placeholder 3">
            <a:extLst>
              <a:ext uri="{FF2B5EF4-FFF2-40B4-BE49-F238E27FC236}">
                <a16:creationId xmlns:a16="http://schemas.microsoft.com/office/drawing/2014/main" id="{A2460FEB-36A7-4465-8B5E-54D81DDBC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must be </a:t>
            </a:r>
            <a:r>
              <a:rPr lang="en-US" altLang="en-US">
                <a:solidFill>
                  <a:srgbClr val="FF0000"/>
                </a:solidFill>
              </a:rPr>
              <a:t>inside host </a:t>
            </a:r>
            <a:r>
              <a:rPr lang="en-US" altLang="en-US"/>
              <a:t>cell to  produce a new virus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immediately </a:t>
            </a:r>
            <a:r>
              <a:rPr lang="en-US" altLang="en-US">
                <a:solidFill>
                  <a:srgbClr val="FF0000"/>
                </a:solidFill>
              </a:rPr>
              <a:t>attack</a:t>
            </a:r>
            <a:r>
              <a:rPr lang="en-US" altLang="en-US"/>
              <a:t> and take over cell. Ex. Cold virus</a:t>
            </a:r>
          </a:p>
          <a:p>
            <a:pPr eaLnBrk="1" hangingPunct="1"/>
            <a:r>
              <a:rPr lang="en-US" altLang="en-US"/>
              <a:t>Enter &amp; </a:t>
            </a:r>
            <a:r>
              <a:rPr lang="en-US" altLang="en-US">
                <a:solidFill>
                  <a:srgbClr val="FF0000"/>
                </a:solidFill>
              </a:rPr>
              <a:t>hide</a:t>
            </a:r>
            <a:r>
              <a:rPr lang="en-US" altLang="en-US"/>
              <a:t> temporarily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Ex. HIV virus  &amp; cold sore virus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ADC0DA2-C5BB-4BC0-A00F-37CC6CD02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Impact of Viruses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9165EEF-38B7-4080-90B6-94513860A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Negative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DISEASE:</a:t>
            </a:r>
          </a:p>
          <a:p>
            <a:pPr eaLnBrk="1" hangingPunct="1"/>
            <a:r>
              <a:rPr lang="en-US" altLang="en-US" i="1"/>
              <a:t>Shorterm	Colds &amp; Flu</a:t>
            </a:r>
          </a:p>
          <a:p>
            <a:pPr eaLnBrk="1" hangingPunct="1"/>
            <a:r>
              <a:rPr lang="en-US" altLang="en-US" i="1"/>
              <a:t>Longterm</a:t>
            </a:r>
            <a:r>
              <a:rPr lang="en-US" altLang="en-US"/>
              <a:t>  </a:t>
            </a:r>
            <a:r>
              <a:rPr lang="en-US" altLang="en-US">
                <a:latin typeface="Arial Rounded MT Bold" panose="020F0704030504030204" pitchFamily="34" charset="0"/>
              </a:rPr>
              <a:t> </a:t>
            </a:r>
            <a:r>
              <a:rPr lang="en-US" altLang="en-US" i="1"/>
              <a:t>Rabies, distemper, HIV</a:t>
            </a:r>
          </a:p>
          <a:p>
            <a:pPr eaLnBrk="1" hangingPunct="1"/>
            <a:endParaRPr lang="en-US" altLang="en-US"/>
          </a:p>
        </p:txBody>
      </p:sp>
      <p:sp>
        <p:nvSpPr>
          <p:cNvPr id="12292" name="Content Placeholder 3">
            <a:extLst>
              <a:ext uri="{FF2B5EF4-FFF2-40B4-BE49-F238E27FC236}">
                <a16:creationId xmlns:a16="http://schemas.microsoft.com/office/drawing/2014/main" id="{A2C09CD6-0006-4A1A-83CD-3AFE0FF12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Positive</a:t>
            </a:r>
            <a:r>
              <a:rPr lang="en-US" altLang="en-US">
                <a:sym typeface="Wingdings" panose="05000000000000000000" pitchFamily="2" charset="2"/>
              </a:rPr>
              <a:t> Gene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Therapy</a:t>
            </a:r>
            <a:r>
              <a:rPr lang="en-US" altLang="en-US">
                <a:sym typeface="Wingdings" panose="05000000000000000000" pitchFamily="2" charset="2"/>
              </a:rPr>
              <a:t>:</a:t>
            </a:r>
          </a:p>
          <a:p>
            <a:pPr eaLnBrk="1" hangingPunct="1"/>
            <a:r>
              <a:rPr lang="en-US" altLang="en-US"/>
              <a:t>Virus acts as </a:t>
            </a:r>
            <a:r>
              <a:rPr lang="en-US" altLang="en-US">
                <a:solidFill>
                  <a:srgbClr val="FF0000"/>
                </a:solidFill>
              </a:rPr>
              <a:t>messenger </a:t>
            </a:r>
            <a:r>
              <a:rPr lang="en-US" altLang="en-US"/>
              <a:t>to redirect cell for medical treatment.	 Ex. Cystic fibrous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66B82DD-6FC3-49F2-BDE7-6D0214C4C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Bacteria 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B671A721-A370-4BFD-B2EC-2A6B9E781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Bacteria Cell Structure:</a:t>
            </a:r>
          </a:p>
          <a:p>
            <a:pPr eaLnBrk="1" hangingPunct="1"/>
            <a:endParaRPr lang="en-US" altLang="en-US"/>
          </a:p>
        </p:txBody>
      </p:sp>
      <p:sp>
        <p:nvSpPr>
          <p:cNvPr id="13316" name="Content Placeholder 3">
            <a:extLst>
              <a:ext uri="{FF2B5EF4-FFF2-40B4-BE49-F238E27FC236}">
                <a16:creationId xmlns:a16="http://schemas.microsoft.com/office/drawing/2014/main" id="{4843FEB9-050A-4C06-A993-1F0BB57ED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single</a:t>
            </a:r>
            <a:r>
              <a:rPr lang="en-US" altLang="en-US"/>
              <a:t> cell;</a:t>
            </a:r>
            <a:r>
              <a:rPr lang="en-US" altLang="en-US" b="1">
                <a:solidFill>
                  <a:srgbClr val="FF0000"/>
                </a:solidFill>
              </a:rPr>
              <a:t>prokaroyotes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/>
              <a:t>      (no nucleus)</a:t>
            </a:r>
          </a:p>
          <a:p>
            <a:pPr eaLnBrk="1" hangingPunct="1"/>
            <a:r>
              <a:rPr lang="en-US" altLang="en-US"/>
              <a:t>Cell </a:t>
            </a:r>
            <a:r>
              <a:rPr lang="en-US" altLang="en-US">
                <a:solidFill>
                  <a:srgbClr val="FF0000"/>
                </a:solidFill>
              </a:rPr>
              <a:t>wall</a:t>
            </a:r>
            <a:r>
              <a:rPr lang="en-US" altLang="en-US"/>
              <a:t> &amp; membrane; cytoplasm &amp; </a:t>
            </a:r>
            <a:r>
              <a:rPr lang="en-US" altLang="en-US">
                <a:solidFill>
                  <a:srgbClr val="FF0000"/>
                </a:solidFill>
              </a:rPr>
              <a:t>ribosomes	</a:t>
            </a:r>
          </a:p>
          <a:p>
            <a:pPr eaLnBrk="1" hangingPunct="1"/>
            <a:r>
              <a:rPr lang="en-US" altLang="en-US"/>
              <a:t>Genetic material in               </a:t>
            </a:r>
            <a:r>
              <a:rPr lang="en-US" altLang="en-US">
                <a:solidFill>
                  <a:srgbClr val="FF0000"/>
                </a:solidFill>
              </a:rPr>
              <a:t>cytoplasm</a:t>
            </a:r>
            <a:r>
              <a:rPr lang="en-US" altLang="en-US"/>
              <a:t> like a tangled  string</a:t>
            </a:r>
          </a:p>
          <a:p>
            <a:pPr eaLnBrk="1" hangingPunct="1"/>
            <a:endParaRPr lang="en-US" altLang="en-US"/>
          </a:p>
        </p:txBody>
      </p:sp>
      <p:pic>
        <p:nvPicPr>
          <p:cNvPr id="13317" name="Picture 4" descr="GeneralBacteria.jpg">
            <a:extLst>
              <a:ext uri="{FF2B5EF4-FFF2-40B4-BE49-F238E27FC236}">
                <a16:creationId xmlns:a16="http://schemas.microsoft.com/office/drawing/2014/main" id="{2CFBE26D-AB36-4809-8304-5435FBA51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29114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FA119E82-10E8-4393-A10C-170F75764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Bacteria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420B453-402E-4E2E-BE7B-A72986F58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Movement: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Shape:</a:t>
            </a:r>
          </a:p>
        </p:txBody>
      </p:sp>
      <p:sp>
        <p:nvSpPr>
          <p:cNvPr id="14340" name="Content Placeholder 7">
            <a:extLst>
              <a:ext uri="{FF2B5EF4-FFF2-40B4-BE49-F238E27FC236}">
                <a16:creationId xmlns:a16="http://schemas.microsoft.com/office/drawing/2014/main" id="{3CD94583-2E7F-4A63-9C07-535253090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flagellum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/>
              <a:t>(whiplike tail) OR </a:t>
            </a:r>
            <a:r>
              <a:rPr lang="en-US" altLang="en-US">
                <a:solidFill>
                  <a:srgbClr val="FF0000"/>
                </a:solidFill>
              </a:rPr>
              <a:t>air</a:t>
            </a:r>
            <a:r>
              <a:rPr lang="en-US" altLang="en-US"/>
              <a:t> currents OR </a:t>
            </a:r>
            <a:r>
              <a:rPr lang="en-US" altLang="en-US">
                <a:solidFill>
                  <a:srgbClr val="FF0000"/>
                </a:solidFill>
              </a:rPr>
              <a:t>water</a:t>
            </a:r>
            <a:r>
              <a:rPr lang="en-US" altLang="en-US"/>
              <a:t> currents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Spherical, rod, or spiral</a:t>
            </a:r>
          </a:p>
        </p:txBody>
      </p:sp>
      <p:pic>
        <p:nvPicPr>
          <p:cNvPr id="14341" name="Picture 8" descr="1026bacteria.jpg">
            <a:extLst>
              <a:ext uri="{FF2B5EF4-FFF2-40B4-BE49-F238E27FC236}">
                <a16:creationId xmlns:a16="http://schemas.microsoft.com/office/drawing/2014/main" id="{3E3BF5A8-0E29-4A54-B206-277CB7197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24400"/>
            <a:ext cx="2133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4232</TotalTime>
  <Words>1008</Words>
  <Application>Microsoft Office PowerPoint</Application>
  <PresentationFormat>On-screen Show (4:3)</PresentationFormat>
  <Paragraphs>205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 Rounded MT Bold</vt:lpstr>
      <vt:lpstr>Calibri</vt:lpstr>
      <vt:lpstr>Constantia</vt:lpstr>
      <vt:lpstr>Garamond</vt:lpstr>
      <vt:lpstr>Wingdings 2</vt:lpstr>
      <vt:lpstr>Flow</vt:lpstr>
      <vt:lpstr>MICROBES</vt:lpstr>
      <vt:lpstr>Viruses</vt:lpstr>
      <vt:lpstr>Viruses </vt:lpstr>
      <vt:lpstr>Viruses </vt:lpstr>
      <vt:lpstr>Viruses</vt:lpstr>
      <vt:lpstr>Virus</vt:lpstr>
      <vt:lpstr>Impact of Viruses</vt:lpstr>
      <vt:lpstr>Bacteria </vt:lpstr>
      <vt:lpstr>Bacteria</vt:lpstr>
      <vt:lpstr>Bacteria</vt:lpstr>
      <vt:lpstr>Bacteria</vt:lpstr>
      <vt:lpstr>Bacteria</vt:lpstr>
      <vt:lpstr>Bacteria:</vt:lpstr>
      <vt:lpstr>Infectious Disease: </vt:lpstr>
      <vt:lpstr>Infectious Disease:</vt:lpstr>
      <vt:lpstr>Infectious Disease:</vt:lpstr>
      <vt:lpstr>Protists/Parasites:</vt:lpstr>
      <vt:lpstr>PowerPoint Presentation</vt:lpstr>
      <vt:lpstr>PowerPoint Presentation</vt:lpstr>
      <vt:lpstr>What is a fungi?</vt:lpstr>
      <vt:lpstr>Fungi:</vt:lpstr>
      <vt:lpstr>Fungi</vt:lpstr>
      <vt:lpstr>Fungi:</vt:lpstr>
      <vt:lpstr>Fungi:</vt:lpstr>
    </vt:vector>
  </TitlesOfParts>
  <Company>wcpss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MICROBES</dc:title>
  <dc:creator>wcpss</dc:creator>
  <cp:lastModifiedBy>Lenovo</cp:lastModifiedBy>
  <cp:revision>198</cp:revision>
  <cp:lastPrinted>2019-02-13T12:17:45Z</cp:lastPrinted>
  <dcterms:created xsi:type="dcterms:W3CDTF">2009-05-11T13:04:02Z</dcterms:created>
  <dcterms:modified xsi:type="dcterms:W3CDTF">2020-02-10T06:13:58Z</dcterms:modified>
</cp:coreProperties>
</file>