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76A3A829-5033-4E50-8E89-635A69F7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8BFF6-D346-42E1-BF37-3D5E9BFCFB6F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75882897-F5A6-42E5-A40B-182E1045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D941ACE8-D4C7-403F-8D9C-674D9BA83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A8ADC4D-1BBF-44B0-A652-0352319A6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853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1485C5C3-B95D-4BB0-828E-DC601316D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8424-E585-4DA0-864E-68C59EB4E002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87CD544-6A54-49A5-938C-2B2249F2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2CB6516-B064-4703-AE28-249ABA217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53BE9-F2A4-493E-8C07-4124AD040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23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B0B7B49-2A8A-450F-BFB2-6F745461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CEE78-3CCE-4D59-A7A1-BDFFAB77C45C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485B199-E522-4F3C-B0ED-71844EC0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5CC8F3C-CCD0-474A-9376-BD4FDA73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8670-45CD-444C-AA01-080F459412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88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016641B-49A2-4DA9-86BA-1E6BFC75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06DC3-AD2F-4C62-8F97-FACC97A08068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13A5CC3-10B5-452B-A9E4-0D7EAC970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41E3816-9290-453E-9CC0-A975567D6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4FF84-1C3B-4FF0-9984-DB386196E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87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8B932-2303-47FC-8569-CF833E362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4849-764B-43C6-A357-69D39BBBF265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752E9-5B7A-4D50-93FB-C0266DDF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6C2F0-9306-4CFC-A576-E3BAF06B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3559BCA-9FC2-4882-83F2-F9CDCBE73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70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69537521-FB28-4E59-A8A8-41F4BD48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FBB2-FA77-4B93-8DB9-D4CD0F7225B5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CCFC7C09-B1F1-41B2-B2B3-AB40F0DD3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F9B54D07-F9E4-4D65-8BD9-5FE7BCEF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4B03-7090-462E-8B6F-29D7AE256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30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3267887F-A70D-40AA-A6F2-EC62DE05C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8491A-2569-4C09-9272-238359B158CB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6409208A-D06A-4DC7-9285-ED09EDE7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EADF7F97-4947-4022-96B4-A4C9BDDC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1A58-388E-4881-8E97-640A37494F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50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5BF94C30-90ED-4666-B051-2A0FC7FF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0B745-CD18-4936-80D0-DC85626DCB80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3C80DDA6-56D2-4F27-8BAD-56A39DFE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F51F1C66-A7D8-4D9A-8029-DEE63C07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19761-F42E-4DB2-85D5-AB48E3096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12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134B8D3-9FB2-4B94-87E7-07592791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E99ED-58E0-48B9-ACE6-16E90E003D8B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EE00FA20-CA4C-49AC-80A6-6D5ED9C3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EB0CB66D-ECDC-4424-A816-2BEEEE8A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82CF-8D9F-4F54-9352-E8A1743FC3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51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01240EAC-1090-48F5-9342-243004B8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35C2-4875-44A6-95D0-06DBB22F3E75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445D9786-644C-4586-A38C-518C0AC5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5AF6496E-C895-4AB2-9148-2F496510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C2D8-1FFC-463A-ACB0-18DEC220D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12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0DACD608-D954-4FB6-960B-216814A03B79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1EFDC3BE-869A-4642-8A80-654AC77794AA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49CF92AA-D8D7-4B07-B44C-B0EF0007C95B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C0E1434D-533E-45EC-9CBF-57DEB1D9FCF8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67F20A3A-579B-4126-A808-E402D0F4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E9BD-1946-479D-AAFC-D203D80EE13F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E378B6CA-B584-464A-B399-5AEABB0F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B2D6B53E-8958-47BD-A4A0-1F4CE6B8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D53B3-90B6-49E0-AABE-19A79232C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5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717FC231-C9F1-4ECA-9BD8-90FA57D20A9F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0957E20-BB5F-4993-95FD-BD7CE6AFEBDB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B98B1D5E-DBEA-4E79-BEDD-A327EB8D08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5FBFE8CF-7A51-418E-AE83-8990483393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6975C63-4CD2-4EE2-BCD8-BD81ED229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D35ED-230A-4A9F-89A7-D31427D7ACC2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C5A29AEA-FEA4-4948-B937-E4DED8970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7572A9D-86C2-46F4-A909-2918DEFA2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003FB00B-020B-48F4-B7BC-915FAAA96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9B65DFAF-0278-41BB-9AE6-4F3FB1A30AB7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517E553-7091-4205-874E-DBD476EF8A1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1D32CC0-C11C-4DFA-ADF9-1E5E2CCA0FE2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3" r:id="rId2"/>
    <p:sldLayoutId id="2147483842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43" r:id="rId9"/>
    <p:sldLayoutId id="2147483839" r:id="rId10"/>
    <p:sldLayoutId id="21474838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dleschoolscience.com/" TargetMode="External"/><Relationship Id="rId2" Type="http://schemas.openxmlformats.org/officeDocument/2006/relationships/hyperlink" Target="http://www.chem4kid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videos.com/videos/035.htm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videos.com/videos/010.htm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videos.com/videos/092.htm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er.org/interactives/periodic/groups2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hyperlink" Target="http://www.periodicvideos.com/videos/019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videos.com/videos/012.ht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videos.com/videos/080.htm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videos.com/videos/013.htm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videos.com/videos/014.ht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videos.com/videos/033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videos.com/videos/016.htm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2D1AB-6F30-4102-A949-34FB71034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4419600" cy="297180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Coloring the </a:t>
            </a:r>
            <a:br>
              <a:rPr lang="en-US" dirty="0"/>
            </a:br>
            <a:r>
              <a:rPr lang="en-US" dirty="0"/>
              <a:t>Periodic Table </a:t>
            </a:r>
            <a:br>
              <a:rPr lang="en-US" dirty="0"/>
            </a:br>
            <a:r>
              <a:rPr lang="en-US" dirty="0"/>
              <a:t>Families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06077D04-76ED-4412-924E-467D3666A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7854950" cy="243840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en-US" altLang="en-US" sz="1500"/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1500"/>
              <a:t>Some images are from </a:t>
            </a:r>
            <a:r>
              <a:rPr lang="en-US" altLang="en-US" sz="1500">
                <a:hlinkClick r:id="rId2"/>
              </a:rPr>
              <a:t>www.chem4kids.com</a:t>
            </a:r>
            <a:r>
              <a:rPr lang="en-US" altLang="en-US" sz="1500"/>
              <a:t> </a:t>
            </a:r>
          </a:p>
          <a:p>
            <a:pPr marR="0" algn="ctr" eaLnBrk="1" hangingPunct="1">
              <a:lnSpc>
                <a:spcPct val="80000"/>
              </a:lnSpc>
            </a:pPr>
            <a:endParaRPr lang="en-US" altLang="en-US" sz="2000"/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2000">
                <a:hlinkClick r:id="rId3"/>
              </a:rPr>
              <a:t>www.middleschoolscience.com</a:t>
            </a:r>
            <a:r>
              <a:rPr lang="en-US" altLang="en-US" sz="2000"/>
              <a:t> 2010 </a:t>
            </a:r>
          </a:p>
        </p:txBody>
      </p:sp>
      <p:pic>
        <p:nvPicPr>
          <p:cNvPr id="5124" name="Picture 4" descr="periodic">
            <a:extLst>
              <a:ext uri="{FF2B5EF4-FFF2-40B4-BE49-F238E27FC236}">
                <a16:creationId xmlns:a16="http://schemas.microsoft.com/office/drawing/2014/main" id="{98293417-0085-4A17-AC88-E6B8A2335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57663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58633BD-91C8-406C-8BCA-BAC0883FC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Halogens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37EAE8D-D95A-45ED-82D8-32EC375FB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48466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 dirty="0"/>
              <a:t>Group 17</a:t>
            </a:r>
          </a:p>
          <a:p>
            <a:pPr eaLnBrk="1" hangingPunct="1"/>
            <a:r>
              <a:rPr lang="en-US" altLang="en-US" dirty="0"/>
              <a:t>7 electrons in the outer shell</a:t>
            </a:r>
          </a:p>
          <a:p>
            <a:pPr eaLnBrk="1" hangingPunct="1"/>
            <a:r>
              <a:rPr lang="en-US" altLang="en-US" dirty="0"/>
              <a:t>N</a:t>
            </a:r>
            <a:r>
              <a:rPr lang="en-US" altLang="en-US" b="1" dirty="0"/>
              <a:t>on-metals</a:t>
            </a:r>
            <a:endParaRPr lang="en-US" altLang="en-US" dirty="0"/>
          </a:p>
          <a:p>
            <a:pPr eaLnBrk="1" hangingPunct="1"/>
            <a:r>
              <a:rPr lang="en-US" altLang="en-US" b="1" dirty="0"/>
              <a:t>Very reactive - </a:t>
            </a:r>
            <a:r>
              <a:rPr lang="en-US" altLang="en-US" dirty="0"/>
              <a:t>are often bonded with Group 1 Alkali Metals</a:t>
            </a:r>
          </a:p>
          <a:p>
            <a:pPr eaLnBrk="1" hangingPunct="1"/>
            <a:r>
              <a:rPr lang="en-US" altLang="en-US" dirty="0"/>
              <a:t>Has 2 gases, 1 liquid (Br), </a:t>
            </a:r>
            <a:r>
              <a:rPr lang="en-US" altLang="en-US"/>
              <a:t>and 3 </a:t>
            </a:r>
            <a:r>
              <a:rPr lang="en-US" altLang="en-US" dirty="0"/>
              <a:t>solids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14341" name="Picture 2" descr="Halogens on the Periodic Table">
            <a:extLst>
              <a:ext uri="{FF2B5EF4-FFF2-40B4-BE49-F238E27FC236}">
                <a16:creationId xmlns:a16="http://schemas.microsoft.com/office/drawing/2014/main" id="{EE314978-C953-4119-875D-F940039A7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2100"/>
            <a:ext cx="51308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C:\Users\Liz\AppData\Local\Microsoft\Windows\Temporary Internet Files\Content.IE5\2B8VNN8W\MCj04260680000[1].wmf">
            <a:hlinkClick r:id="rId3"/>
            <a:extLst>
              <a:ext uri="{FF2B5EF4-FFF2-40B4-BE49-F238E27FC236}">
                <a16:creationId xmlns:a16="http://schemas.microsoft.com/office/drawing/2014/main" id="{7E21F9AF-2B0C-431C-8605-2FE770449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3779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19DBEAE-994E-4E23-921C-BC9E75799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Noble Gases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CB0E5-004B-479B-8F42-25FA3A893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49990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/>
              <a:t>Group 18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Exist as gases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Non-metals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8 electrons in the outer shell = Full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Helium (He) has only 2 electrons in the outer shell = Full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Not reactive with other elements</a:t>
            </a:r>
          </a:p>
        </p:txBody>
      </p:sp>
      <p:pic>
        <p:nvPicPr>
          <p:cNvPr id="15365" name="Picture 2" descr="Inert gases on the periodic table">
            <a:extLst>
              <a:ext uri="{FF2B5EF4-FFF2-40B4-BE49-F238E27FC236}">
                <a16:creationId xmlns:a16="http://schemas.microsoft.com/office/drawing/2014/main" id="{A1E983F4-80FC-48E5-8558-F150FFE00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5181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C:\Users\Liz\AppData\Local\Microsoft\Windows\Temporary Internet Files\Content.IE5\HJD89WLP\MCj04260680000[1].wmf">
            <a:hlinkClick r:id="rId3"/>
            <a:extLst>
              <a:ext uri="{FF2B5EF4-FFF2-40B4-BE49-F238E27FC236}">
                <a16:creationId xmlns:a16="http://schemas.microsoft.com/office/drawing/2014/main" id="{6F827213-357E-4302-AEC0-B4C4FA87F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85800"/>
            <a:ext cx="129857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2B156EE-EAF6-4A11-92EE-E251B03A8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Rare Earth Metals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435B3-AC3D-438C-A169-960BAB26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0" y="2011363"/>
            <a:ext cx="3048000" cy="4846637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2800" b="1" dirty="0"/>
              <a:t>Group 3 (again)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/>
              <a:t>Some are Radioactive</a:t>
            </a:r>
          </a:p>
          <a:p>
            <a:pPr>
              <a:defRPr/>
            </a:pPr>
            <a:r>
              <a:rPr lang="en-US" sz="2800" dirty="0"/>
              <a:t>The rare earths are silver, silvery-white, or gray metals. </a:t>
            </a:r>
          </a:p>
          <a:p>
            <a:pPr>
              <a:defRPr/>
            </a:pPr>
            <a:r>
              <a:rPr lang="en-US" sz="2800" dirty="0"/>
              <a:t>Conduct electricity</a:t>
            </a:r>
          </a:p>
        </p:txBody>
      </p:sp>
      <p:pic>
        <p:nvPicPr>
          <p:cNvPr id="5" name="Picture 5" descr="periodic10">
            <a:extLst>
              <a:ext uri="{FF2B5EF4-FFF2-40B4-BE49-F238E27FC236}">
                <a16:creationId xmlns:a16="http://schemas.microsoft.com/office/drawing/2014/main" id="{D03581CA-8D4A-48EE-B4B2-039514AC4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828800"/>
            <a:ext cx="5548312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C:\Users\Liz\AppData\Local\Microsoft\Windows\Temporary Internet Files\Content.IE5\HJD89WLP\MCj04260680000[1].wmf">
            <a:hlinkClick r:id="rId3"/>
            <a:extLst>
              <a:ext uri="{FF2B5EF4-FFF2-40B4-BE49-F238E27FC236}">
                <a16:creationId xmlns:a16="http://schemas.microsoft.com/office/drawing/2014/main" id="{8336F0EB-6A8C-432D-8CAA-0C9241B04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140335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F9D64D3-1E7F-4E77-9DF4-C5EACA0E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Families on the Periodic Table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DBABDB50-4CDD-4EF3-A0C5-CDE4E7A8A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Elements on the periodic table can be grouped into families bases on their </a:t>
            </a:r>
            <a:r>
              <a:rPr lang="en-US" altLang="en-US" b="1"/>
              <a:t>chemical</a:t>
            </a:r>
            <a:r>
              <a:rPr lang="en-US" altLang="en-US"/>
              <a:t> properties.</a:t>
            </a:r>
          </a:p>
          <a:p>
            <a:pPr eaLnBrk="1" hangingPunct="1"/>
            <a:r>
              <a:rPr lang="en-US" altLang="en-US"/>
              <a:t>Each family has a </a:t>
            </a:r>
            <a:r>
              <a:rPr lang="en-US" altLang="en-US" b="1"/>
              <a:t>specific name </a:t>
            </a:r>
            <a:r>
              <a:rPr lang="en-US" altLang="en-US"/>
              <a:t>to differentiate it from the other families in the periodic table.</a:t>
            </a:r>
          </a:p>
          <a:p>
            <a:pPr eaLnBrk="1" hangingPunct="1"/>
            <a:r>
              <a:rPr lang="en-US" altLang="en-US"/>
              <a:t>Elements in each family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/>
              <a:t>	react</a:t>
            </a:r>
            <a:r>
              <a:rPr lang="en-US" altLang="en-US"/>
              <a:t> differently with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	other elements.</a:t>
            </a:r>
          </a:p>
        </p:txBody>
      </p:sp>
      <p:pic>
        <p:nvPicPr>
          <p:cNvPr id="4" name="Picture 4" descr="periodic">
            <a:extLst>
              <a:ext uri="{FF2B5EF4-FFF2-40B4-BE49-F238E27FC236}">
                <a16:creationId xmlns:a16="http://schemas.microsoft.com/office/drawing/2014/main" id="{EA53EDF0-8964-40A9-8F97-B7EAF51FD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3581400"/>
            <a:ext cx="4246562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F08E8C3-8496-4D16-A604-0CB314CC8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ALKALI METALS</a:t>
            </a:r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1054BB7-0D24-4172-A353-C93D48DCA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4953000" cy="4191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/>
              <a:t>Group 1</a:t>
            </a:r>
          </a:p>
          <a:p>
            <a:pPr eaLnBrk="1" hangingPunct="1"/>
            <a:r>
              <a:rPr lang="en-US" altLang="en-US"/>
              <a:t>Hydrogen is </a:t>
            </a:r>
            <a:r>
              <a:rPr lang="en-US" altLang="en-US" b="1" i="1"/>
              <a:t>not</a:t>
            </a:r>
            <a:r>
              <a:rPr lang="en-US" altLang="en-US"/>
              <a:t> a member, it is a </a:t>
            </a:r>
            <a:r>
              <a:rPr lang="en-US" altLang="en-US" b="1"/>
              <a:t>non-metal</a:t>
            </a:r>
          </a:p>
          <a:p>
            <a:pPr eaLnBrk="1" hangingPunct="1"/>
            <a:r>
              <a:rPr lang="en-US" altLang="en-US"/>
              <a:t>All are metals and solid at room temp</a:t>
            </a:r>
          </a:p>
          <a:p>
            <a:pPr eaLnBrk="1" hangingPunct="1"/>
            <a:r>
              <a:rPr lang="en-US" altLang="en-US"/>
              <a:t>1 Valence Electron</a:t>
            </a:r>
          </a:p>
          <a:p>
            <a:pPr eaLnBrk="1" hangingPunct="1"/>
            <a:r>
              <a:rPr lang="en-US" altLang="en-US"/>
              <a:t>Soft and silvery, shiny</a:t>
            </a:r>
          </a:p>
          <a:p>
            <a:pPr eaLnBrk="1" hangingPunct="1"/>
            <a:r>
              <a:rPr lang="en-US" altLang="en-US" b="1" i="1"/>
              <a:t>Very</a:t>
            </a:r>
            <a:r>
              <a:rPr lang="en-US" altLang="en-US"/>
              <a:t> reactive, esp. with water</a:t>
            </a:r>
          </a:p>
          <a:p>
            <a:pPr eaLnBrk="1" hangingPunct="1"/>
            <a:r>
              <a:rPr lang="en-US" altLang="en-US"/>
              <a:t>Conduct electricity</a:t>
            </a:r>
          </a:p>
        </p:txBody>
      </p:sp>
      <p:pic>
        <p:nvPicPr>
          <p:cNvPr id="7175" name="Picture 7" descr="Illustration highlighting the alkali metals on the periodic table">
            <a:extLst>
              <a:ext uri="{FF2B5EF4-FFF2-40B4-BE49-F238E27FC236}">
                <a16:creationId xmlns:a16="http://schemas.microsoft.com/office/drawing/2014/main" id="{D13C4FB7-42AD-4250-9E41-8AD8E46B2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5413"/>
            <a:ext cx="2895600" cy="604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6">
            <a:extLst>
              <a:ext uri="{FF2B5EF4-FFF2-40B4-BE49-F238E27FC236}">
                <a16:creationId xmlns:a16="http://schemas.microsoft.com/office/drawing/2014/main" id="{0A79A2AD-C68E-4043-853E-AAA454159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172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Image: </a:t>
            </a:r>
            <a:r>
              <a:rPr lang="en-US" altLang="en-US" sz="1800">
                <a:latin typeface="Arial" panose="020B0604020202020204" pitchFamily="34" charset="0"/>
                <a:hlinkClick r:id="rId3"/>
              </a:rPr>
              <a:t>http://www.learner.org/interactives/periodic/groups2.html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7174" name="Picture 6" descr="C:\Users\Liz\AppData\Local\Microsoft\Windows\Temporary Internet Files\Content.IE5\2B8VNN8W\MCj04260680000[1].wmf">
            <a:hlinkClick r:id="rId4"/>
            <a:extLst>
              <a:ext uri="{FF2B5EF4-FFF2-40B4-BE49-F238E27FC236}">
                <a16:creationId xmlns:a16="http://schemas.microsoft.com/office/drawing/2014/main" id="{5E955138-FD5D-4A6C-8544-39E8031FA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905000"/>
            <a:ext cx="105568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252C879-BA99-489F-BCD7-D772B6A7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ALKALINE EARTH METALS</a:t>
            </a:r>
            <a:endParaRPr lang="en-US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811D3B0-B48F-4D31-99C7-F57030269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477963"/>
            <a:ext cx="3352800" cy="49228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/>
              <a:t>Group 2</a:t>
            </a:r>
          </a:p>
          <a:p>
            <a:pPr eaLnBrk="1" hangingPunct="1"/>
            <a:r>
              <a:rPr lang="en-US" altLang="en-US"/>
              <a:t>Metals</a:t>
            </a:r>
          </a:p>
          <a:p>
            <a:pPr eaLnBrk="1" hangingPunct="1"/>
            <a:r>
              <a:rPr lang="en-US" altLang="en-US"/>
              <a:t>Solids at room temp</a:t>
            </a:r>
          </a:p>
          <a:p>
            <a:pPr eaLnBrk="1" hangingPunct="1"/>
            <a:r>
              <a:rPr lang="en-US" altLang="en-US"/>
              <a:t>2 electrons in the outer shell</a:t>
            </a:r>
          </a:p>
          <a:p>
            <a:pPr eaLnBrk="1" hangingPunct="1"/>
            <a:r>
              <a:rPr lang="en-US" altLang="en-US"/>
              <a:t>White, silvery, and malleable</a:t>
            </a:r>
          </a:p>
          <a:p>
            <a:pPr eaLnBrk="1" hangingPunct="1"/>
            <a:r>
              <a:rPr lang="en-US" altLang="en-US"/>
              <a:t>Reactive, but less than Alkali metals</a:t>
            </a:r>
          </a:p>
          <a:p>
            <a:pPr eaLnBrk="1" hangingPunct="1"/>
            <a:r>
              <a:rPr lang="en-US" altLang="en-US"/>
              <a:t>Conduct electricity</a:t>
            </a:r>
          </a:p>
        </p:txBody>
      </p:sp>
      <p:pic>
        <p:nvPicPr>
          <p:cNvPr id="16386" name="Picture 2" descr="Alakline earth metals in the periodic table">
            <a:extLst>
              <a:ext uri="{FF2B5EF4-FFF2-40B4-BE49-F238E27FC236}">
                <a16:creationId xmlns:a16="http://schemas.microsoft.com/office/drawing/2014/main" id="{93957AC1-1C43-4251-AF6D-B1252BBF4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953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C:\Users\Liz\AppData\Local\Microsoft\Windows\Temporary Internet Files\Content.IE5\2B8VNN8W\MCj04260680000[1].wmf">
            <a:hlinkClick r:id="rId3"/>
            <a:extLst>
              <a:ext uri="{FF2B5EF4-FFF2-40B4-BE49-F238E27FC236}">
                <a16:creationId xmlns:a16="http://schemas.microsoft.com/office/drawing/2014/main" id="{6CDA2DB9-6917-4C4A-8805-CA58DE161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95400"/>
            <a:ext cx="104457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29163F1-96FC-44CA-83A8-13649B0C4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TRANSITION METALS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AC8E-1473-41F3-A89B-C2E8D1DD3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782763"/>
            <a:ext cx="3276600" cy="5075237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b="1" dirty="0"/>
              <a:t>Groups 3-12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Metals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Almost all are solids at room temp (Hg)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Good conductors of heat and electricity.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1 or 2 Valence Electrons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Less Reactive than Alkali and Alkaline Earth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Can bond with many elements in a variety of shapes.</a:t>
            </a:r>
          </a:p>
        </p:txBody>
      </p:sp>
      <p:pic>
        <p:nvPicPr>
          <p:cNvPr id="6" name="Picture 4" descr="periodic5">
            <a:extLst>
              <a:ext uri="{FF2B5EF4-FFF2-40B4-BE49-F238E27FC236}">
                <a16:creationId xmlns:a16="http://schemas.microsoft.com/office/drawing/2014/main" id="{D44B28D1-52EA-40B7-907C-908137497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5257800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C:\Users\Liz\AppData\Local\Microsoft\Windows\Temporary Internet Files\Content.IE5\2B8VNN8W\MCj04260680000[1].wmf">
            <a:hlinkClick r:id="rId3"/>
            <a:extLst>
              <a:ext uri="{FF2B5EF4-FFF2-40B4-BE49-F238E27FC236}">
                <a16:creationId xmlns:a16="http://schemas.microsoft.com/office/drawing/2014/main" id="{13515223-15BC-45EF-9B4D-B443BAEDD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30238"/>
            <a:ext cx="127317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D525258-6BE1-4C4E-9A31-012E0DD78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BORON FAMILY 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BF608C0-8F3E-41F7-BBC7-B743129E4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782763"/>
            <a:ext cx="3276600" cy="37798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 dirty="0"/>
              <a:t>Group 13</a:t>
            </a:r>
          </a:p>
          <a:p>
            <a:pPr eaLnBrk="1" hangingPunct="1"/>
            <a:r>
              <a:rPr lang="en-US" altLang="en-US" dirty="0"/>
              <a:t>3 electrons in the outer shell</a:t>
            </a:r>
          </a:p>
          <a:p>
            <a:pPr eaLnBrk="1" hangingPunct="1"/>
            <a:r>
              <a:rPr lang="en-US" altLang="en-US" dirty="0"/>
              <a:t>Most are metals</a:t>
            </a:r>
          </a:p>
          <a:p>
            <a:pPr eaLnBrk="1" hangingPunct="1"/>
            <a:r>
              <a:rPr lang="en-US" altLang="en-US" dirty="0"/>
              <a:t>Boron is a </a:t>
            </a:r>
            <a:r>
              <a:rPr lang="en-US" altLang="en-US" b="1" dirty="0"/>
              <a:t>metalloid</a:t>
            </a:r>
          </a:p>
          <a:p>
            <a:pPr eaLnBrk="1" hangingPunct="1"/>
            <a:r>
              <a:rPr lang="en-US" altLang="en-US" dirty="0"/>
              <a:t>Reactive</a:t>
            </a:r>
          </a:p>
          <a:p>
            <a:pPr eaLnBrk="1" hangingPunct="1"/>
            <a:r>
              <a:rPr lang="en-US" altLang="en-US" dirty="0"/>
              <a:t>Solid at room temp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7" name="Picture 6" descr="periodI3">
            <a:extLst>
              <a:ext uri="{FF2B5EF4-FFF2-40B4-BE49-F238E27FC236}">
                <a16:creationId xmlns:a16="http://schemas.microsoft.com/office/drawing/2014/main" id="{246D5360-000D-4544-9BE0-61148300C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51720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C:\Users\Liz\AppData\Local\Microsoft\Windows\Temporary Internet Files\Content.IE5\2B8VNN8W\MCj04260680000[1].wmf">
            <a:hlinkClick r:id="rId3"/>
            <a:extLst>
              <a:ext uri="{FF2B5EF4-FFF2-40B4-BE49-F238E27FC236}">
                <a16:creationId xmlns:a16="http://schemas.microsoft.com/office/drawing/2014/main" id="{238AFEC2-7BFD-4BFA-BFE7-37B5D3553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749300"/>
            <a:ext cx="12192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754D07F-0683-4B15-9D9F-DD41269A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CARBON FAMILY </a:t>
            </a:r>
            <a:endParaRPr lang="en-US" alt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D97E99D-D9C3-4AA1-8FDC-1857C1E52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477963"/>
            <a:ext cx="3429000" cy="45418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 dirty="0"/>
              <a:t>Group 14</a:t>
            </a:r>
          </a:p>
          <a:p>
            <a:pPr eaLnBrk="1" hangingPunct="1"/>
            <a:r>
              <a:rPr lang="en-US" altLang="en-US" dirty="0"/>
              <a:t>4 electrons in the outer shell</a:t>
            </a:r>
          </a:p>
          <a:p>
            <a:pPr eaLnBrk="1" hangingPunct="1"/>
            <a:r>
              <a:rPr lang="en-US" altLang="en-US" dirty="0"/>
              <a:t>Contains 3 metals, 2 metalloids, and 1 </a:t>
            </a:r>
            <a:r>
              <a:rPr lang="en-US" altLang="en-US" b="1" dirty="0"/>
              <a:t>non-metal</a:t>
            </a:r>
            <a:r>
              <a:rPr lang="en-US" altLang="en-US" dirty="0"/>
              <a:t> Carbon (C)</a:t>
            </a:r>
          </a:p>
          <a:p>
            <a:pPr eaLnBrk="1" hangingPunct="1"/>
            <a:r>
              <a:rPr lang="en-US" altLang="en-US" dirty="0"/>
              <a:t>Reactivity varies</a:t>
            </a:r>
          </a:p>
          <a:p>
            <a:pPr eaLnBrk="1" hangingPunct="1"/>
            <a:r>
              <a:rPr lang="en-US" altLang="en-US" dirty="0"/>
              <a:t>Solids at room temp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8" name="Picture 6" descr="periodI4">
            <a:extLst>
              <a:ext uri="{FF2B5EF4-FFF2-40B4-BE49-F238E27FC236}">
                <a16:creationId xmlns:a16="http://schemas.microsoft.com/office/drawing/2014/main" id="{C7E81139-68D0-42A4-B305-51F88B964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81200"/>
            <a:ext cx="54244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C:\Users\Liz\AppData\Local\Microsoft\Windows\Temporary Internet Files\Content.IE5\2B8VNN8W\MCj04260680000[1].wmf">
            <a:hlinkClick r:id="rId3"/>
            <a:extLst>
              <a:ext uri="{FF2B5EF4-FFF2-40B4-BE49-F238E27FC236}">
                <a16:creationId xmlns:a16="http://schemas.microsoft.com/office/drawing/2014/main" id="{58F4AE9D-3237-42F9-ADF9-B1DB8147E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12192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EE0C435-3025-4DE0-A276-94ADC690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NITROGEN FAMILY </a:t>
            </a:r>
            <a:endParaRPr lang="en-US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4C72EB2-AA24-4A52-94A4-79AD7235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477963"/>
            <a:ext cx="3429000" cy="52276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 dirty="0"/>
              <a:t>Group 15</a:t>
            </a:r>
          </a:p>
          <a:p>
            <a:pPr eaLnBrk="1" hangingPunct="1"/>
            <a:r>
              <a:rPr lang="en-US" altLang="en-US" dirty="0"/>
              <a:t>5 electrons in the outer shell</a:t>
            </a:r>
          </a:p>
          <a:p>
            <a:pPr eaLnBrk="1" hangingPunct="1"/>
            <a:r>
              <a:rPr lang="en-US" altLang="en-US" dirty="0"/>
              <a:t>Can share electrons to form compounds</a:t>
            </a:r>
          </a:p>
          <a:p>
            <a:pPr eaLnBrk="1" hangingPunct="1"/>
            <a:r>
              <a:rPr lang="en-US" altLang="en-US" dirty="0"/>
              <a:t>Contains 2 metals, 2 metalloids, and 2 </a:t>
            </a:r>
            <a:r>
              <a:rPr lang="en-US" altLang="en-US" b="1" dirty="0"/>
              <a:t>non-metals</a:t>
            </a:r>
          </a:p>
          <a:p>
            <a:pPr eaLnBrk="1" hangingPunct="1"/>
            <a:r>
              <a:rPr lang="en-US" altLang="en-US" dirty="0"/>
              <a:t>Reactivity Varies</a:t>
            </a:r>
          </a:p>
          <a:p>
            <a:pPr eaLnBrk="1" hangingPunct="1"/>
            <a:r>
              <a:rPr lang="en-US" altLang="en-US" dirty="0"/>
              <a:t>Nitrogen is the only gas at room temp, rest are solids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7" name="Picture 6" descr="periodI5">
            <a:extLst>
              <a:ext uri="{FF2B5EF4-FFF2-40B4-BE49-F238E27FC236}">
                <a16:creationId xmlns:a16="http://schemas.microsoft.com/office/drawing/2014/main" id="{B29E9857-225C-4005-981B-79C174640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55800"/>
            <a:ext cx="5257800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C:\Users\Liz\AppData\Local\Microsoft\Windows\Temporary Internet Files\Content.IE5\2B8VNN8W\MCj04260680000[1].wmf">
            <a:hlinkClick r:id="rId3"/>
            <a:extLst>
              <a:ext uri="{FF2B5EF4-FFF2-40B4-BE49-F238E27FC236}">
                <a16:creationId xmlns:a16="http://schemas.microsoft.com/office/drawing/2014/main" id="{8379D33E-0CE9-46F6-87E9-20EB47D77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3400"/>
            <a:ext cx="1379538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92BA2C5-1494-457C-AA60-27B27CA1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OXYGEN FAMILY </a:t>
            </a:r>
            <a:endParaRPr lang="en-US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080687C-F8A7-4FB5-8619-65E01248E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477963"/>
            <a:ext cx="3276600" cy="48466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 dirty="0"/>
              <a:t>Group 16</a:t>
            </a:r>
          </a:p>
          <a:p>
            <a:pPr eaLnBrk="1" hangingPunct="1"/>
            <a:r>
              <a:rPr lang="en-US" altLang="en-US" dirty="0"/>
              <a:t>6 electrons in the outer shell</a:t>
            </a:r>
          </a:p>
          <a:p>
            <a:pPr eaLnBrk="1" hangingPunct="1"/>
            <a:r>
              <a:rPr lang="en-US" altLang="en-US" dirty="0"/>
              <a:t>Contains 1 metal, 2 metalloids, and 3 </a:t>
            </a:r>
            <a:r>
              <a:rPr lang="en-US" altLang="en-US" b="1" dirty="0"/>
              <a:t>non-metals</a:t>
            </a:r>
            <a:endParaRPr lang="en-US" altLang="en-US" dirty="0"/>
          </a:p>
          <a:p>
            <a:pPr eaLnBrk="1" hangingPunct="1"/>
            <a:r>
              <a:rPr lang="en-US" altLang="en-US" dirty="0"/>
              <a:t>Reactive</a:t>
            </a:r>
          </a:p>
          <a:p>
            <a:pPr eaLnBrk="1" hangingPunct="1"/>
            <a:r>
              <a:rPr lang="en-US" altLang="en-US" dirty="0"/>
              <a:t>Oxygen is a gas, the rest are solids at room temp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8" name="Picture 10" descr="periodI6">
            <a:extLst>
              <a:ext uri="{FF2B5EF4-FFF2-40B4-BE49-F238E27FC236}">
                <a16:creationId xmlns:a16="http://schemas.microsoft.com/office/drawing/2014/main" id="{F74E5BFD-C7D4-4BAD-BFB1-68074CB38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9963"/>
            <a:ext cx="5499100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C:\Users\Liz\AppData\Local\Microsoft\Windows\Temporary Internet Files\Content.IE5\2B8VNN8W\MCj04260680000[1].wmf">
            <a:hlinkClick r:id="rId3"/>
            <a:extLst>
              <a:ext uri="{FF2B5EF4-FFF2-40B4-BE49-F238E27FC236}">
                <a16:creationId xmlns:a16="http://schemas.microsoft.com/office/drawing/2014/main" id="{727D01BA-FF72-4B2C-B3D4-8767FF906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9600"/>
            <a:ext cx="1295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423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Coloring the  Periodic Table  Families</vt:lpstr>
      <vt:lpstr>Families on the Periodic Table</vt:lpstr>
      <vt:lpstr>ALKALI METALS</vt:lpstr>
      <vt:lpstr>ALKALINE EARTH METALS</vt:lpstr>
      <vt:lpstr>TRANSITION METALS</vt:lpstr>
      <vt:lpstr>BORON FAMILY </vt:lpstr>
      <vt:lpstr>CARBON FAMILY </vt:lpstr>
      <vt:lpstr>NITROGEN FAMILY </vt:lpstr>
      <vt:lpstr>OXYGEN FAMILY </vt:lpstr>
      <vt:lpstr>Halogens</vt:lpstr>
      <vt:lpstr>Noble Gases</vt:lpstr>
      <vt:lpstr>Rare Earth Metals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Coloring the Periodic Table - Families</dc:title>
  <dc:creator>Liz</dc:creator>
  <cp:lastModifiedBy>Lenovo</cp:lastModifiedBy>
  <cp:revision>47</cp:revision>
  <dcterms:created xsi:type="dcterms:W3CDTF">2008-11-15T19:28:36Z</dcterms:created>
  <dcterms:modified xsi:type="dcterms:W3CDTF">2020-01-07T23:12:44Z</dcterms:modified>
</cp:coreProperties>
</file>