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5"/>
    <p:sldMasterId id="2147483715" r:id="rId6"/>
    <p:sldMasterId id="2147483717" r:id="rId7"/>
  </p:sldMasterIdLst>
  <p:notesMasterIdLst>
    <p:notesMasterId r:id="rId20"/>
  </p:notesMasterIdLst>
  <p:sldIdLst>
    <p:sldId id="256" r:id="rId8"/>
    <p:sldId id="289" r:id="rId9"/>
    <p:sldId id="290" r:id="rId10"/>
    <p:sldId id="292" r:id="rId11"/>
    <p:sldId id="258" r:id="rId12"/>
    <p:sldId id="260" r:id="rId13"/>
    <p:sldId id="259" r:id="rId14"/>
    <p:sldId id="283" r:id="rId15"/>
    <p:sldId id="291" r:id="rId16"/>
    <p:sldId id="268" r:id="rId17"/>
    <p:sldId id="269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0873788-43B9-464F-9616-251CBBA674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8AAD5-17C1-40EC-AD31-3DFE1691DBC7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</p:grpSp>
      <p:sp>
        <p:nvSpPr>
          <p:cNvPr id="706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230B-1086-4B5A-B1BA-912040738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7362A-5355-4C31-9510-A83AB0DAC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7DBF8-C86C-453C-82D8-2B06CD51D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  <a:ea typeface="+mn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charset="0"/>
                <a:ea typeface="+mn-ea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</p:grpSp>
      <p:sp>
        <p:nvSpPr>
          <p:cNvPr id="747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A345376-F33C-4DEB-9668-A95107860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05301-53F7-4AEE-808F-09C1A096D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08DD-0B95-483C-9BCC-63643E023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622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B3B0C-A0FE-4A52-926F-8FC647C86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86779-5134-41A1-B660-45522BE11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F11D6-1BE3-44ED-A285-4AFBD9C80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69892-7425-4C5A-B6CC-C4B673043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55243-3863-4BB5-BBEE-F5F27FD5C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BE897-BC13-4ADA-BA06-D5F49DB18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9BA86-5AF5-4037-B845-38746A4A6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2750B-CC7D-4412-9916-4C9308D4C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0"/>
            <a:ext cx="20955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6134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E6E70-BC7F-497A-B378-57D504BFA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6B334-D3D7-41B7-A5D4-6F2319102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F8325-814E-408D-B748-A6ED69A00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CE852-5DF5-428A-9C81-FF50AA70D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C6415-DAB0-468B-A2BC-B1F468F87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A3BC8-C46A-4C51-A33C-21E249B7C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7345B-A2A1-4A3E-A186-A5407BD43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B6241-8260-4BF1-97A1-9F83F7EA6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4E48D-BA7B-46DD-A1D5-0B416F495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9B25F-88AE-4BAA-B7C1-9BC73768B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32E8E-9F88-4F7E-A915-DF3985AE9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908A0-19F2-4A4E-9C32-13841EFBA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335FD-4140-487F-A6F8-AB737C404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F491A-8A0E-40C4-94A1-B678E55B3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9A217-2811-430F-B973-87F11A995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12602-6162-4E3A-BB45-17430924B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62A01-9E0E-43A5-B3DD-DB9CB82CB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2EC04-5FCB-43F4-A7D5-8535D2985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718B9-F545-41AF-B93E-A1E28A41D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</p:grpSp>
      <p:sp>
        <p:nvSpPr>
          <p:cNvPr id="696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5AB86A0-2601-41E0-B441-A61608A532F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332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373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7373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37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737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</p:grpSp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1398645B-38EA-4F0F-8618-A561EEFDFB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C6E45EF-4F5B-468A-AF2A-B92E7CC8F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Photosynthesis and Cellular Respiration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Cellular Respiration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</a:rPr>
              <a:t>Happens in both </a:t>
            </a:r>
            <a:r>
              <a:rPr lang="en-US" u="sng" dirty="0">
                <a:ea typeface="ＭＳ Ｐゴシック" pitchFamily="-1" charset="-128"/>
              </a:rPr>
              <a:t>plant </a:t>
            </a:r>
            <a:r>
              <a:rPr lang="en-US" dirty="0">
                <a:ea typeface="ＭＳ Ｐゴシック" pitchFamily="-1" charset="-128"/>
              </a:rPr>
              <a:t>and </a:t>
            </a:r>
            <a:r>
              <a:rPr lang="en-US" u="sng" dirty="0">
                <a:ea typeface="ＭＳ Ｐゴシック" pitchFamily="-1" charset="-128"/>
              </a:rPr>
              <a:t>animal </a:t>
            </a:r>
            <a:r>
              <a:rPr lang="en-US" dirty="0">
                <a:ea typeface="ＭＳ Ｐゴシック" pitchFamily="-1" charset="-128"/>
              </a:rPr>
              <a:t>cells</a:t>
            </a:r>
          </a:p>
          <a:p>
            <a:pPr eaLnBrk="1" hangingPunct="1"/>
            <a:endParaRPr lang="en-US" b="1" dirty="0">
              <a:ea typeface="ＭＳ Ｐゴシック" pitchFamily="-1" charset="-128"/>
            </a:endParaRPr>
          </a:p>
          <a:p>
            <a:pPr eaLnBrk="1" hangingPunct="1"/>
            <a:r>
              <a:rPr lang="en-US" b="1" dirty="0">
                <a:ea typeface="ＭＳ Ｐゴシック" pitchFamily="-1" charset="-128"/>
              </a:rPr>
              <a:t>Overall Reaction:</a:t>
            </a:r>
          </a:p>
          <a:p>
            <a:pPr lvl="1" eaLnBrk="1" hangingPunct="1"/>
            <a:r>
              <a:rPr lang="en-US" b="1" dirty="0">
                <a:ea typeface="ＭＳ Ｐゴシック" pitchFamily="-1" charset="-128"/>
              </a:rPr>
              <a:t>C</a:t>
            </a:r>
            <a:r>
              <a:rPr lang="en-US" b="1" baseline="-25000" dirty="0">
                <a:ea typeface="ＭＳ Ｐゴシック" pitchFamily="-1" charset="-128"/>
              </a:rPr>
              <a:t>6</a:t>
            </a:r>
            <a:r>
              <a:rPr lang="en-US" b="1" dirty="0">
                <a:ea typeface="ＭＳ Ｐゴシック" pitchFamily="-1" charset="-128"/>
              </a:rPr>
              <a:t>H</a:t>
            </a:r>
            <a:r>
              <a:rPr lang="en-US" b="1" baseline="-25000" dirty="0">
                <a:ea typeface="ＭＳ Ｐゴシック" pitchFamily="-1" charset="-128"/>
              </a:rPr>
              <a:t>12</a:t>
            </a:r>
            <a:r>
              <a:rPr lang="en-US" b="1" dirty="0">
                <a:ea typeface="ＭＳ Ｐゴシック" pitchFamily="-1" charset="-128"/>
              </a:rPr>
              <a:t>O</a:t>
            </a:r>
            <a:r>
              <a:rPr lang="en-US" b="1" baseline="-25000" dirty="0">
                <a:ea typeface="ＭＳ Ｐゴシック" pitchFamily="-1" charset="-128"/>
              </a:rPr>
              <a:t>6</a:t>
            </a:r>
            <a:r>
              <a:rPr lang="en-US" b="1" dirty="0">
                <a:ea typeface="ＭＳ Ｐゴシック" pitchFamily="-1" charset="-128"/>
              </a:rPr>
              <a:t> + 6O</a:t>
            </a:r>
            <a:r>
              <a:rPr lang="en-US" b="1" baseline="-25000" dirty="0">
                <a:ea typeface="ＭＳ Ｐゴシック" pitchFamily="-1" charset="-128"/>
              </a:rPr>
              <a:t>2</a:t>
            </a:r>
            <a:r>
              <a:rPr lang="en-US" b="1" dirty="0">
                <a:ea typeface="ＭＳ Ｐゴシック" pitchFamily="-1" charset="-128"/>
              </a:rPr>
              <a:t> →</a:t>
            </a:r>
            <a:r>
              <a:rPr lang="en-US" b="1" dirty="0">
                <a:ea typeface="ＭＳ Ｐゴシック" pitchFamily="-1" charset="-128"/>
                <a:cs typeface="Arial" charset="0"/>
              </a:rPr>
              <a:t> 6CO</a:t>
            </a:r>
            <a:r>
              <a:rPr lang="en-US" b="1" baseline="-25000" dirty="0">
                <a:ea typeface="ＭＳ Ｐゴシック" pitchFamily="-1" charset="-128"/>
                <a:cs typeface="Arial" charset="0"/>
              </a:rPr>
              <a:t>2</a:t>
            </a:r>
            <a:r>
              <a:rPr lang="en-US" b="1" dirty="0">
                <a:ea typeface="ＭＳ Ｐゴシック" pitchFamily="-1" charset="-128"/>
                <a:cs typeface="Arial" charset="0"/>
              </a:rPr>
              <a:t> + 6H</a:t>
            </a:r>
            <a:r>
              <a:rPr lang="en-US" b="1" baseline="-25000" dirty="0">
                <a:ea typeface="ＭＳ Ｐゴシック" pitchFamily="-1" charset="-128"/>
                <a:cs typeface="Arial" charset="0"/>
              </a:rPr>
              <a:t>2</a:t>
            </a:r>
            <a:r>
              <a:rPr lang="en-US" b="1" dirty="0">
                <a:ea typeface="ＭＳ Ｐゴシック" pitchFamily="-1" charset="-128"/>
                <a:cs typeface="Arial" charset="0"/>
              </a:rPr>
              <a:t>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Cellular Respiration Overview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</a:rPr>
              <a:t>Depends on whether or not there is </a:t>
            </a:r>
            <a:r>
              <a:rPr lang="en-US" u="sng" dirty="0">
                <a:ea typeface="ＭＳ Ｐゴシック" pitchFamily="-1" charset="-128"/>
              </a:rPr>
              <a:t>oxygen</a:t>
            </a:r>
            <a:endParaRPr lang="en-US" dirty="0">
              <a:ea typeface="ＭＳ Ｐゴシック" pitchFamily="-1" charset="-128"/>
            </a:endParaRPr>
          </a:p>
          <a:p>
            <a:pPr eaLnBrk="1" hangingPunct="1"/>
            <a:endParaRPr lang="en-US" dirty="0">
              <a:ea typeface="ＭＳ Ｐゴシック" pitchFamily="-1" charset="-128"/>
            </a:endParaRPr>
          </a:p>
          <a:p>
            <a:pPr eaLnBrk="1" hangingPunct="1"/>
            <a:r>
              <a:rPr lang="en-US" dirty="0">
                <a:ea typeface="ＭＳ Ｐゴシック" pitchFamily="-1" charset="-128"/>
              </a:rPr>
              <a:t>Aero = oxygen</a:t>
            </a:r>
          </a:p>
          <a:p>
            <a:pPr eaLnBrk="1" hangingPunct="1"/>
            <a:r>
              <a:rPr lang="en-US" u="sng" dirty="0">
                <a:ea typeface="ＭＳ Ｐゴシック" pitchFamily="-1" charset="-128"/>
              </a:rPr>
              <a:t>Aerobic Respiration </a:t>
            </a:r>
            <a:r>
              <a:rPr lang="en-US" dirty="0">
                <a:ea typeface="ＭＳ Ｐゴシック" pitchFamily="-1" charset="-128"/>
              </a:rPr>
              <a:t>– makes energy</a:t>
            </a:r>
          </a:p>
          <a:p>
            <a:pPr eaLnBrk="1" hangingPunct="1"/>
            <a:r>
              <a:rPr lang="en-US" u="sng" dirty="0">
                <a:ea typeface="ＭＳ Ｐゴシック" pitchFamily="-1" charset="-128"/>
              </a:rPr>
              <a:t>Anaerobic Respiration </a:t>
            </a:r>
            <a:r>
              <a:rPr lang="en-US" dirty="0">
                <a:ea typeface="ＭＳ Ｐゴシック" pitchFamily="-1" charset="-128"/>
              </a:rPr>
              <a:t>– Fermentation (makes alcohol)</a:t>
            </a:r>
          </a:p>
          <a:p>
            <a:pPr eaLnBrk="1" hangingPunct="1">
              <a:buFont typeface="Wingdings" pitchFamily="-1" charset="2"/>
              <a:buNone/>
            </a:pPr>
            <a:endParaRPr lang="en-US" dirty="0">
              <a:ea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cosystemRecyc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228600"/>
            <a:ext cx="56753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</a:rPr>
              <a:t>Two ways to get food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305800" cy="449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</a:rPr>
              <a:t>“</a:t>
            </a:r>
            <a:r>
              <a:rPr lang="en-US" dirty="0" err="1">
                <a:ea typeface="ＭＳ Ｐゴシック" pitchFamily="-1" charset="-128"/>
              </a:rPr>
              <a:t>troph</a:t>
            </a:r>
            <a:r>
              <a:rPr lang="en-US" dirty="0">
                <a:ea typeface="ＭＳ Ｐゴシック" pitchFamily="-1" charset="-128"/>
              </a:rPr>
              <a:t>” = food</a:t>
            </a:r>
          </a:p>
          <a:p>
            <a:pPr eaLnBrk="1" hangingPunct="1"/>
            <a:endParaRPr lang="en-US" dirty="0">
              <a:ea typeface="ＭＳ Ｐゴシック" pitchFamily="-1" charset="-128"/>
            </a:endParaRPr>
          </a:p>
          <a:p>
            <a:pPr eaLnBrk="1" hangingPunct="1"/>
            <a:r>
              <a:rPr lang="en-US" dirty="0" err="1">
                <a:ea typeface="ＭＳ Ｐゴシック" pitchFamily="-1" charset="-128"/>
              </a:rPr>
              <a:t>Autotrophs</a:t>
            </a:r>
            <a:endParaRPr lang="en-US" dirty="0">
              <a:ea typeface="ＭＳ Ｐゴシック" pitchFamily="-1" charset="-128"/>
            </a:endParaRPr>
          </a:p>
          <a:p>
            <a:pPr lvl="1" eaLnBrk="1" hangingPunct="1"/>
            <a:r>
              <a:rPr lang="en-US" dirty="0">
                <a:ea typeface="ＭＳ Ｐゴシック" pitchFamily="-1" charset="-128"/>
              </a:rPr>
              <a:t>Auto = self</a:t>
            </a:r>
          </a:p>
          <a:p>
            <a:pPr lvl="1" eaLnBrk="1" hangingPunct="1"/>
            <a:r>
              <a:rPr lang="en-US" dirty="0" err="1">
                <a:ea typeface="ＭＳ Ｐゴシック" pitchFamily="-1" charset="-128"/>
              </a:rPr>
              <a:t>Autotrophs</a:t>
            </a:r>
            <a:r>
              <a:rPr lang="en-US" dirty="0">
                <a:ea typeface="ＭＳ Ｐゴシック" pitchFamily="-1" charset="-128"/>
              </a:rPr>
              <a:t> make their own food</a:t>
            </a:r>
          </a:p>
          <a:p>
            <a:pPr lvl="1" eaLnBrk="1" hangingPunct="1">
              <a:buFontTx/>
              <a:buNone/>
            </a:pPr>
            <a:endParaRPr lang="en-US" dirty="0">
              <a:ea typeface="ＭＳ Ｐゴシック" pitchFamily="-1" charset="-128"/>
            </a:endParaRPr>
          </a:p>
          <a:p>
            <a:pPr eaLnBrk="1" hangingPunct="1"/>
            <a:r>
              <a:rPr lang="en-US" dirty="0" err="1">
                <a:ea typeface="ＭＳ Ｐゴシック" pitchFamily="-1" charset="-128"/>
              </a:rPr>
              <a:t>Heterotrophs</a:t>
            </a:r>
            <a:endParaRPr lang="en-US" dirty="0">
              <a:ea typeface="ＭＳ Ｐゴシック" pitchFamily="-1" charset="-128"/>
            </a:endParaRPr>
          </a:p>
          <a:p>
            <a:pPr lvl="1" eaLnBrk="1" hangingPunct="1"/>
            <a:r>
              <a:rPr lang="en-US" dirty="0">
                <a:ea typeface="ＭＳ Ｐゴシック" pitchFamily="-1" charset="-128"/>
              </a:rPr>
              <a:t>Hetero = different</a:t>
            </a:r>
          </a:p>
          <a:p>
            <a:pPr lvl="1" eaLnBrk="1" hangingPunct="1"/>
            <a:r>
              <a:rPr lang="en-US" dirty="0" err="1">
                <a:ea typeface="ＭＳ Ｐゴシック" pitchFamily="-1" charset="-128"/>
              </a:rPr>
              <a:t>Heterotrophs</a:t>
            </a:r>
            <a:r>
              <a:rPr lang="en-US" dirty="0">
                <a:ea typeface="ＭＳ Ｐゴシック" pitchFamily="-1" charset="-128"/>
              </a:rPr>
              <a:t> get their food from something else (they have to eat it)</a:t>
            </a:r>
          </a:p>
          <a:p>
            <a:pPr eaLnBrk="1" hangingPunct="1"/>
            <a:endParaRPr lang="en-US" dirty="0">
              <a:ea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Two ways to get food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" charset="-128"/>
              </a:rPr>
              <a:t>Autotrophs</a:t>
            </a:r>
            <a:endParaRPr lang="en-US" dirty="0">
              <a:ea typeface="ＭＳ Ｐゴシック" pitchFamily="-1" charset="-128"/>
            </a:endParaRPr>
          </a:p>
          <a:p>
            <a:pPr lvl="1" eaLnBrk="1" hangingPunct="1"/>
            <a:r>
              <a:rPr lang="en-US" dirty="0">
                <a:ea typeface="ＭＳ Ｐゴシック" pitchFamily="-1" charset="-128"/>
              </a:rPr>
              <a:t>Plants</a:t>
            </a:r>
          </a:p>
          <a:p>
            <a:pPr eaLnBrk="1" hangingPunct="1"/>
            <a:endParaRPr lang="en-US" dirty="0">
              <a:ea typeface="ＭＳ Ｐゴシック" pitchFamily="-1" charset="-128"/>
            </a:endParaRPr>
          </a:p>
          <a:p>
            <a:pPr eaLnBrk="1" hangingPunct="1"/>
            <a:r>
              <a:rPr lang="en-US" dirty="0" err="1">
                <a:ea typeface="ＭＳ Ｐゴシック" pitchFamily="-1" charset="-128"/>
              </a:rPr>
              <a:t>Heterotrophs</a:t>
            </a:r>
            <a:endParaRPr lang="en-US" dirty="0">
              <a:ea typeface="ＭＳ Ｐゴシック" pitchFamily="-1" charset="-128"/>
            </a:endParaRPr>
          </a:p>
          <a:p>
            <a:pPr lvl="1" eaLnBrk="1" hangingPunct="1"/>
            <a:r>
              <a:rPr lang="en-US" dirty="0">
                <a:ea typeface="ＭＳ Ｐゴシック" pitchFamily="-1" charset="-128"/>
              </a:rPr>
              <a:t>Animals</a:t>
            </a:r>
          </a:p>
          <a:p>
            <a:pPr lvl="1" eaLnBrk="1" hangingPunct="1"/>
            <a:endParaRPr lang="en-US" dirty="0">
              <a:ea typeface="ＭＳ Ｐゴシック" pitchFamily="-1" charset="-128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90950"/>
            <a:ext cx="25622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066800" y="762000"/>
            <a:ext cx="6340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/>
              <a:t>Photosynthesis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080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Photosynthesis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" charset="-128"/>
              </a:rPr>
              <a:t>Converts </a:t>
            </a:r>
            <a:r>
              <a:rPr lang="en-US" u="sng" dirty="0">
                <a:ea typeface="ＭＳ Ｐゴシック" pitchFamily="-1" charset="-128"/>
              </a:rPr>
              <a:t>the sun’s energy</a:t>
            </a:r>
            <a:r>
              <a:rPr lang="en-US" dirty="0">
                <a:ea typeface="ＭＳ Ｐゴシック" pitchFamily="-1" charset="-128"/>
              </a:rPr>
              <a:t> into </a:t>
            </a:r>
            <a:r>
              <a:rPr lang="en-US" u="sng" dirty="0">
                <a:ea typeface="ＭＳ Ｐゴシック" pitchFamily="-1" charset="-128"/>
              </a:rPr>
              <a:t>chemical energy</a:t>
            </a:r>
            <a:r>
              <a:rPr lang="en-US" dirty="0">
                <a:ea typeface="ＭＳ Ｐゴシック" pitchFamily="-1" charset="-128"/>
              </a:rPr>
              <a:t> stored in sugar</a:t>
            </a:r>
          </a:p>
          <a:p>
            <a:pPr eaLnBrk="1" hangingPunct="1"/>
            <a:r>
              <a:rPr lang="en-US" dirty="0">
                <a:ea typeface="ＭＳ Ｐゴシック" pitchFamily="-1" charset="-128"/>
              </a:rPr>
              <a:t>Takes place in specialized structures inside plant cells called </a:t>
            </a:r>
            <a:r>
              <a:rPr lang="en-US" b="1" dirty="0">
                <a:ea typeface="ＭＳ Ｐゴシック" pitchFamily="-1" charset="-128"/>
              </a:rPr>
              <a:t>chloroplasts</a:t>
            </a:r>
          </a:p>
          <a:p>
            <a:pPr lvl="1" eaLnBrk="1" hangingPunct="1"/>
            <a:endParaRPr lang="en-US" dirty="0">
              <a:ea typeface="ＭＳ Ｐゴシック" pitchFamily="-1" charset="-128"/>
            </a:endParaRPr>
          </a:p>
          <a:p>
            <a:pPr lvl="1" eaLnBrk="1" hangingPunct="1"/>
            <a:r>
              <a:rPr lang="en-US" u="sng" dirty="0">
                <a:ea typeface="ＭＳ Ｐゴシック" pitchFamily="-1" charset="-128"/>
              </a:rPr>
              <a:t>Chlorophyll </a:t>
            </a:r>
            <a:r>
              <a:rPr lang="en-US" dirty="0">
                <a:ea typeface="ＭＳ Ｐゴシック" pitchFamily="-1" charset="-128"/>
              </a:rPr>
              <a:t>is the pigment that absorbs sunlight.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" charset="-128"/>
            </a:endParaRP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3276600"/>
            <a:ext cx="3327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Photosynthesis Reaction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</a:rPr>
              <a:t>6CO</a:t>
            </a:r>
            <a:r>
              <a:rPr lang="en-US" baseline="-25000" dirty="0">
                <a:ea typeface="ＭＳ Ｐゴシック" pitchFamily="-1" charset="-128"/>
              </a:rPr>
              <a:t>2 </a:t>
            </a:r>
            <a:r>
              <a:rPr lang="en-US" dirty="0">
                <a:ea typeface="ＭＳ Ｐゴシック" pitchFamily="-1" charset="-128"/>
              </a:rPr>
              <a:t>+ 6 H</a:t>
            </a:r>
            <a:r>
              <a:rPr lang="en-US" baseline="-25000" dirty="0">
                <a:ea typeface="ＭＳ Ｐゴシック" pitchFamily="-1" charset="-128"/>
              </a:rPr>
              <a:t>2</a:t>
            </a:r>
            <a:r>
              <a:rPr lang="en-US" dirty="0">
                <a:ea typeface="ＭＳ Ｐゴシック" pitchFamily="-1" charset="-128"/>
              </a:rPr>
              <a:t>O + light</a:t>
            </a:r>
          </a:p>
          <a:p>
            <a:pPr eaLnBrk="1" hangingPunct="1">
              <a:buFont typeface="Wingdings" pitchFamily="-1" charset="2"/>
              <a:buNone/>
            </a:pPr>
            <a:r>
              <a:rPr lang="en-US" dirty="0">
                <a:ea typeface="ＭＳ Ｐゴシック" pitchFamily="-1" charset="-128"/>
              </a:rPr>
              <a:t>                              energy →</a:t>
            </a:r>
            <a:r>
              <a:rPr lang="en-US" dirty="0">
                <a:ea typeface="ＭＳ Ｐゴシック" pitchFamily="-1" charset="-128"/>
                <a:cs typeface="Arial" charset="0"/>
              </a:rPr>
              <a:t> C</a:t>
            </a:r>
            <a:r>
              <a:rPr lang="en-US" baseline="-25000" dirty="0">
                <a:ea typeface="ＭＳ Ｐゴシック" pitchFamily="-1" charset="-128"/>
                <a:cs typeface="Arial" charset="0"/>
              </a:rPr>
              <a:t>6</a:t>
            </a:r>
            <a:r>
              <a:rPr lang="en-US" dirty="0">
                <a:ea typeface="ＭＳ Ｐゴシック" pitchFamily="-1" charset="-128"/>
                <a:cs typeface="Arial" charset="0"/>
              </a:rPr>
              <a:t>H</a:t>
            </a:r>
            <a:r>
              <a:rPr lang="en-US" baseline="-25000" dirty="0">
                <a:ea typeface="ＭＳ Ｐゴシック" pitchFamily="-1" charset="-128"/>
                <a:cs typeface="Arial" charset="0"/>
              </a:rPr>
              <a:t>12</a:t>
            </a:r>
            <a:r>
              <a:rPr lang="en-US" dirty="0">
                <a:ea typeface="ＭＳ Ｐゴシック" pitchFamily="-1" charset="-128"/>
                <a:cs typeface="Arial" charset="0"/>
              </a:rPr>
              <a:t>O</a:t>
            </a:r>
            <a:r>
              <a:rPr lang="en-US" baseline="-25000" dirty="0">
                <a:ea typeface="ＭＳ Ｐゴシック" pitchFamily="-1" charset="-128"/>
                <a:cs typeface="Arial" charset="0"/>
              </a:rPr>
              <a:t>6 </a:t>
            </a:r>
            <a:r>
              <a:rPr lang="en-US" dirty="0">
                <a:ea typeface="ＭＳ Ｐゴシック" pitchFamily="-1" charset="-128"/>
                <a:cs typeface="Arial" charset="0"/>
              </a:rPr>
              <a:t>+ 6O</a:t>
            </a:r>
            <a:r>
              <a:rPr lang="en-US" baseline="-25000" dirty="0">
                <a:ea typeface="ＭＳ Ｐゴシック" pitchFamily="-1" charset="-128"/>
                <a:cs typeface="Arial" charset="0"/>
              </a:rPr>
              <a:t>2</a:t>
            </a:r>
          </a:p>
          <a:p>
            <a:pPr eaLnBrk="1" hangingPunct="1"/>
            <a:endParaRPr lang="en-US" sz="2400" dirty="0">
              <a:ea typeface="ＭＳ Ｐゴシック" pitchFamily="-1" charset="-128"/>
              <a:cs typeface="Arial" charset="0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Arial" charset="0"/>
              </a:rPr>
              <a:t>The food plants make is called </a:t>
            </a:r>
            <a:r>
              <a:rPr lang="en-US" sz="2400" u="sng" dirty="0">
                <a:ea typeface="ＭＳ Ｐゴシック" pitchFamily="-1" charset="-128"/>
                <a:cs typeface="Arial" charset="0"/>
              </a:rPr>
              <a:t>glucose </a:t>
            </a:r>
            <a:r>
              <a:rPr lang="en-US" sz="2400" dirty="0">
                <a:ea typeface="ＭＳ Ｐゴシック" pitchFamily="-1" charset="-128"/>
                <a:cs typeface="Arial" charset="0"/>
              </a:rPr>
              <a:t>(sugar)</a:t>
            </a:r>
            <a:endParaRPr lang="en-US" baseline="-25000" dirty="0">
              <a:ea typeface="ＭＳ Ｐゴシック" pitchFamily="-1" charset="-128"/>
              <a:cs typeface="Arial" charset="0"/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410075"/>
            <a:ext cx="3371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</a:rPr>
              <a:t>Photosynthesis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886200" cy="44958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1" charset="-128"/>
              </a:rPr>
              <a:t>2 different reactions</a:t>
            </a:r>
          </a:p>
          <a:p>
            <a:pPr lvl="1" eaLnBrk="1" hangingPunct="1"/>
            <a:r>
              <a:rPr lang="en-US" u="sng" dirty="0">
                <a:ea typeface="ＭＳ Ｐゴシック" pitchFamily="-1" charset="-128"/>
              </a:rPr>
              <a:t>Light Reactions</a:t>
            </a:r>
          </a:p>
          <a:p>
            <a:pPr lvl="2" eaLnBrk="1" hangingPunct="1"/>
            <a:r>
              <a:rPr lang="en-US" dirty="0">
                <a:ea typeface="ＭＳ Ｐゴシック" pitchFamily="-1" charset="-128"/>
              </a:rPr>
              <a:t>Capture light energy for photosynthesis</a:t>
            </a:r>
          </a:p>
          <a:p>
            <a:pPr lvl="1" eaLnBrk="1" hangingPunct="1"/>
            <a:r>
              <a:rPr lang="en-US" u="sng" dirty="0">
                <a:ea typeface="ＭＳ Ｐゴシック" pitchFamily="-1" charset="-128"/>
              </a:rPr>
              <a:t>Calvin Cycle</a:t>
            </a:r>
          </a:p>
          <a:p>
            <a:pPr lvl="2" eaLnBrk="1" hangingPunct="1"/>
            <a:r>
              <a:rPr lang="en-US" dirty="0">
                <a:ea typeface="ＭＳ Ｐゴシック" pitchFamily="-1" charset="-128"/>
              </a:rPr>
              <a:t>Produces glucose sugar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438" y="2789238"/>
            <a:ext cx="462756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hotosynthOvervie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6850"/>
            <a:ext cx="74676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30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a </a:t>
            </a:r>
            <a:r>
              <a:rPr lang="en-US" dirty="0" err="1"/>
              <a:t>Cholorplast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04800" y="2057400"/>
            <a:ext cx="8475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/>
              <a:t>Cellular Respiration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581150" y="4275138"/>
            <a:ext cx="1027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Cells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410200" y="4267200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Breathing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1DAF59DD1304088D05992F8A43901" ma:contentTypeVersion="1" ma:contentTypeDescription="Create a new document." ma:contentTypeScope="" ma:versionID="de1290786512b35378e11a0297c4f56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D1A06-616E-4C70-A801-F373FC5280D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9CDDE0-C1B4-47C0-95DB-EA0D9FB00EB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82CA3D5-AC5A-4D8E-A066-C5F48B241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32BA2239-3AAD-4D32-9459-554588A33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174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Wingdings</vt:lpstr>
      <vt:lpstr>Maple</vt:lpstr>
      <vt:lpstr>Capsules</vt:lpstr>
      <vt:lpstr>Default Design</vt:lpstr>
      <vt:lpstr>Photosynthesis and Cellular Respiration</vt:lpstr>
      <vt:lpstr>Two ways to get food</vt:lpstr>
      <vt:lpstr>Two ways to get food</vt:lpstr>
      <vt:lpstr>PowerPoint Presentation</vt:lpstr>
      <vt:lpstr>Photosynthesis</vt:lpstr>
      <vt:lpstr>Photosynthesis Reaction</vt:lpstr>
      <vt:lpstr>Photosynthesis</vt:lpstr>
      <vt:lpstr>PowerPoint Presentation</vt:lpstr>
      <vt:lpstr>PowerPoint Presentation</vt:lpstr>
      <vt:lpstr>Cellular Respiration</vt:lpstr>
      <vt:lpstr>Cellular Respiration Overview</vt:lpstr>
      <vt:lpstr>PowerPoint Presentation</vt:lpstr>
    </vt:vector>
  </TitlesOfParts>
  <Company>Kingmont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and Cellular Respiration</dc:title>
  <dc:creator>OEM</dc:creator>
  <cp:lastModifiedBy>Caroline Smith _ Staff - FuquayVarinaMS</cp:lastModifiedBy>
  <cp:revision>86</cp:revision>
  <dcterms:created xsi:type="dcterms:W3CDTF">2011-10-19T01:20:35Z</dcterms:created>
  <dcterms:modified xsi:type="dcterms:W3CDTF">2019-05-01T17:37:39Z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