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265" r:id="rId3"/>
    <p:sldId id="268" r:id="rId4"/>
    <p:sldId id="294" r:id="rId5"/>
    <p:sldId id="258" r:id="rId6"/>
    <p:sldId id="277" r:id="rId7"/>
    <p:sldId id="299" r:id="rId8"/>
    <p:sldId id="292" r:id="rId9"/>
    <p:sldId id="293" r:id="rId10"/>
    <p:sldId id="275" r:id="rId11"/>
    <p:sldId id="278" r:id="rId12"/>
    <p:sldId id="279" r:id="rId13"/>
    <p:sldId id="280" r:id="rId14"/>
    <p:sldId id="281" r:id="rId15"/>
    <p:sldId id="286" r:id="rId16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1A524D-B3AE-4FF0-B89D-797D3C6DF28D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E096ED-7CA4-4B80-82A8-615E2883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8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B2CDE4-08B2-4B62-AF55-A88429009027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08D69B-6319-40F2-A416-C2A6EB212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7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F01820-4C7E-4AA0-BDDB-DA654520B7B5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There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s only so much food in there, and it will only last so long until you re-fill it. 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Of course, we can</a:t>
            </a:r>
            <a:r>
              <a:rPr lang="ja-JP" altLang="en-US">
                <a:latin typeface="Arial" charset="0"/>
              </a:rPr>
              <a:t>’</a:t>
            </a:r>
            <a:r>
              <a:rPr lang="en-US" altLang="ja-JP">
                <a:latin typeface="Arial" charset="0"/>
              </a:rPr>
              <a:t>t just re-fill it all the time.  Some of us have to wait until that next paycheck before we can buy groceries.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12E981-211B-4F5D-A8EF-6B30CA659534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Each friend eats a different amount of food, just like each species has a different carrying capacity</a:t>
            </a:r>
          </a:p>
        </p:txBody>
      </p:sp>
    </p:spTree>
    <p:extLst>
      <p:ext uri="{BB962C8B-B14F-4D97-AF65-F5344CB8AC3E}">
        <p14:creationId xmlns:p14="http://schemas.microsoft.com/office/powerpoint/2010/main" val="3691259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32E52C-512A-4385-906B-B04FF0D12D39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A = x-axis = time</a:t>
            </a:r>
          </a:p>
          <a:p>
            <a:pPr eaLnBrk="1" hangingPunct="1"/>
            <a:r>
              <a:rPr lang="en-US">
                <a:latin typeface="Arial" charset="0"/>
              </a:rPr>
              <a:t>C = y-axis = population size</a:t>
            </a:r>
          </a:p>
          <a:p>
            <a:pPr eaLnBrk="1" hangingPunct="1"/>
            <a:r>
              <a:rPr lang="en-US">
                <a:latin typeface="Arial" charset="0"/>
              </a:rPr>
              <a:t>B = graph shows population size at any given time</a:t>
            </a:r>
          </a:p>
          <a:p>
            <a:pPr eaLnBrk="1" hangingPunct="1"/>
            <a:r>
              <a:rPr lang="en-US">
                <a:latin typeface="Arial" charset="0"/>
              </a:rPr>
              <a:t>D = carrying capacity</a:t>
            </a:r>
          </a:p>
        </p:txBody>
      </p:sp>
    </p:spTree>
    <p:extLst>
      <p:ext uri="{BB962C8B-B14F-4D97-AF65-F5344CB8AC3E}">
        <p14:creationId xmlns:p14="http://schemas.microsoft.com/office/powerpoint/2010/main" val="114226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C202-7ED0-4538-A794-0C3FC7AF7106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CBC5-4D38-4D14-AF90-4AAE0F2BB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595F-FF37-40A8-A19E-D44B0B195F38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BA81-4077-441A-BD4A-4B16DD78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3FD3-0D68-4CF0-B2A5-C400CFA582A5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DB98-B63A-4F40-9B67-AF6ABF8C6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065D-72B5-49BF-987B-39A6954FC891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758C-B67E-49A9-8F0A-8FB263B23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9B95-9505-49E2-9CF8-CC3B4A2DD9B1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BDAE-1499-4BEC-82B3-366A012BD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E3EE-391A-48F2-91E2-31AB872F1BBB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DB31-70D7-4624-8D59-92D0C89A5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D025A-2F39-459D-873C-88FEA5276D0F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FED01-846C-4607-ABD1-448457C7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73352-3268-42F6-B4F2-12E9A09B1E4A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20C20-32FA-4730-800D-0F68B527C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3467-ADBC-42E3-A326-084F2C2D4B3C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8A09F-8CEA-4B68-B3F5-A7504A61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06416-AFB0-4D3B-B0F6-413EAD292E3A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91C1-3419-4242-9AA3-31BC51EC1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4A491-F323-4433-AF54-519E366CABA2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6D64-8DC4-4DA6-B3B9-447A1E60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8E8A63-C3D5-449A-B110-DE370F8931F6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C92041-45C6-4C7D-AF3C-FBCDCBA6B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bbc.com/future/story/20140128-how-wolves-saved-a-famous-par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Title 4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/>
              <a:t>Population Dynamics Notes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Carrying Capacity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 environment can only support as many organisms as there is available food, shelter, water and space.</a:t>
            </a:r>
          </a:p>
          <a:p>
            <a:pPr eaLnBrk="1" hangingPunct="1"/>
            <a:r>
              <a:rPr lang="en-US" b="1" dirty="0"/>
              <a:t>Carrying capacity </a:t>
            </a:r>
            <a:r>
              <a:rPr lang="en-US" dirty="0"/>
              <a:t>= maximum number of organisms that can live in an ecosystem</a:t>
            </a:r>
          </a:p>
          <a:p>
            <a:pPr eaLnBrk="1" hangingPunct="1"/>
            <a:r>
              <a:rPr lang="en-US" dirty="0"/>
              <a:t>Limiting factors determine carrying capacity.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1462_refriger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838200"/>
            <a:ext cx="5153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3276600" y="2438400"/>
            <a:ext cx="2438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3352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w Cen MT" pitchFamily="34" charset="0"/>
              </a:rPr>
              <a:t>Your fridge is like all of the resources (food, water, shelter, space) in an ecosystem.</a:t>
            </a:r>
          </a:p>
          <a:p>
            <a:pPr>
              <a:spcBef>
                <a:spcPct val="50000"/>
              </a:spcBef>
            </a:pPr>
            <a:endParaRPr lang="en-US" sz="2800">
              <a:latin typeface="Tw Cen MT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>
                <a:latin typeface="Tw Cen MT" pitchFamily="34" charset="0"/>
              </a:rPr>
              <a:t>What if we want to throw a party?</a:t>
            </a:r>
          </a:p>
        </p:txBody>
      </p:sp>
      <p:sp>
        <p:nvSpPr>
          <p:cNvPr id="15365" name="Rectangle 6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latin typeface="Tw Cen MT" pitchFamily="34" charset="0"/>
              </a:rPr>
              <a:t>Imagine Your Fridge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g_1462_refriger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838200"/>
            <a:ext cx="51530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5"/>
          <p:cNvSpPr>
            <a:spLocks noChangeShapeType="1"/>
          </p:cNvSpPr>
          <p:nvPr/>
        </p:nvSpPr>
        <p:spPr bwMode="auto">
          <a:xfrm flipV="1">
            <a:off x="3276600" y="2438400"/>
            <a:ext cx="2438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2590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w Cen MT" pitchFamily="34" charset="0"/>
              </a:rPr>
              <a:t>We can keep inviting people, as long as there</a:t>
            </a:r>
            <a:r>
              <a:rPr lang="ja-JP" altLang="en-US" sz="2800">
                <a:latin typeface="Tw Cen MT" pitchFamily="34" charset="0"/>
              </a:rPr>
              <a:t>’</a:t>
            </a:r>
            <a:r>
              <a:rPr lang="en-US" altLang="ja-JP" sz="2800">
                <a:latin typeface="Tw Cen MT" pitchFamily="34" charset="0"/>
              </a:rPr>
              <a:t>s enough food in the fridge.</a:t>
            </a:r>
            <a:endParaRPr lang="en-US" sz="2800">
              <a:latin typeface="Tw Cen MT" pitchFamily="34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09600" y="4752975"/>
            <a:ext cx="2514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w Cen MT" pitchFamily="34" charset="0"/>
              </a:rPr>
              <a:t>But with each new guest, there</a:t>
            </a:r>
            <a:r>
              <a:rPr lang="ja-JP" altLang="en-US" sz="2800">
                <a:latin typeface="Tw Cen MT" pitchFamily="34" charset="0"/>
              </a:rPr>
              <a:t>’</a:t>
            </a:r>
            <a:r>
              <a:rPr lang="en-US" altLang="ja-JP" sz="2800" dirty="0">
                <a:latin typeface="Tw Cen MT" pitchFamily="34" charset="0"/>
              </a:rPr>
              <a:t>s less to go around.</a:t>
            </a:r>
            <a:endParaRPr lang="en-US" sz="2800" dirty="0">
              <a:latin typeface="Tw Cen MT" pitchFamily="34" charset="0"/>
            </a:endParaRPr>
          </a:p>
        </p:txBody>
      </p:sp>
      <p:sp>
        <p:nvSpPr>
          <p:cNvPr id="16390" name="Rectangle 11"/>
          <p:cNvSpPr>
            <a:spLocks/>
          </p:cNvSpPr>
          <p:nvPr/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  <a:latin typeface="Tw Cen MT" pitchFamily="34" charset="0"/>
              </a:rPr>
              <a:t>Imagine Your Fridge</a:t>
            </a:r>
          </a:p>
        </p:txBody>
      </p:sp>
      <p:pic>
        <p:nvPicPr>
          <p:cNvPr id="16391" name="Picture 1" descr="cam-newt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667000"/>
            <a:ext cx="20272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 descr="taylor-swift-purple-pants-3.jpg"/>
          <p:cNvPicPr>
            <a:picLocks noChangeAspect="1"/>
          </p:cNvPicPr>
          <p:nvPr/>
        </p:nvPicPr>
        <p:blipFill>
          <a:blip r:embed="rId5"/>
          <a:srcRect l="19389" r="25674"/>
          <a:stretch>
            <a:fillRect/>
          </a:stretch>
        </p:blipFill>
        <p:spPr bwMode="auto">
          <a:xfrm>
            <a:off x="7202488" y="14288"/>
            <a:ext cx="1455737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" descr="michael-jordan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7925" y="3657600"/>
            <a:ext cx="268922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425"/>
          </a:xfrm>
          <a:noFill/>
        </p:spPr>
        <p:txBody>
          <a:bodyPr/>
          <a:lstStyle/>
          <a:p>
            <a:pPr eaLnBrk="1" hangingPunct="1"/>
            <a:r>
              <a:rPr lang="en-US">
                <a:latin typeface="Tw Cen MT" pitchFamily="34" charset="0"/>
              </a:rPr>
              <a:t>Imagine Your Fridge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244475" y="1035050"/>
            <a:ext cx="8707438" cy="5730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>
                <a:latin typeface="Tw Cen MT" pitchFamily="34" charset="0"/>
              </a:rPr>
              <a:t>The fridge won</a:t>
            </a:r>
            <a:r>
              <a:rPr lang="ja-JP" altLang="en-US">
                <a:latin typeface="Tw Cen MT" pitchFamily="34" charset="0"/>
              </a:rPr>
              <a:t>’</a:t>
            </a:r>
            <a:r>
              <a:rPr lang="en-US" altLang="ja-JP">
                <a:latin typeface="Tw Cen MT" pitchFamily="34" charset="0"/>
              </a:rPr>
              <a:t>t replenish magically, and I don</a:t>
            </a:r>
            <a:r>
              <a:rPr lang="ja-JP" altLang="en-US">
                <a:latin typeface="Tw Cen MT" pitchFamily="34" charset="0"/>
              </a:rPr>
              <a:t>’</a:t>
            </a:r>
            <a:r>
              <a:rPr lang="en-US" altLang="ja-JP">
                <a:latin typeface="Tw Cen MT" pitchFamily="34" charset="0"/>
              </a:rPr>
              <a:t>t have the money to keep putting food in the fridge forever.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latin typeface="Tw Cen MT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>
                <a:latin typeface="Tw Cen MT" pitchFamily="34" charset="0"/>
              </a:rPr>
              <a:t>So too many guests means that…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>
                <a:solidFill>
                  <a:srgbClr val="9900CC"/>
                </a:solidFill>
                <a:latin typeface="Tw Cen MT" pitchFamily="34" charset="0"/>
              </a:rPr>
              <a:t>So too many animals means that…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>
                <a:latin typeface="Tw Cen MT" pitchFamily="34" charset="0"/>
              </a:rPr>
              <a:t>Someone goes hungry…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>
                <a:latin typeface="Tw Cen MT" pitchFamily="34" charset="0"/>
              </a:rPr>
              <a:t>			    </a:t>
            </a:r>
            <a:r>
              <a:rPr lang="en-US" b="1">
                <a:solidFill>
                  <a:srgbClr val="9900CC"/>
                </a:solidFill>
                <a:latin typeface="Tw Cen MT" pitchFamily="34" charset="0"/>
              </a:rPr>
              <a:t>Not enough food/water/free space…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>
                <a:latin typeface="Tw Cen MT" pitchFamily="34" charset="0"/>
              </a:rPr>
              <a:t>			And leaves the party. </a:t>
            </a:r>
            <a:r>
              <a:rPr lang="en-US">
                <a:latin typeface="Tw Cen MT" pitchFamily="34" charset="0"/>
                <a:sym typeface="Wingdings" pitchFamily="2" charset="2"/>
              </a:rPr>
              <a:t>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>
                <a:latin typeface="Tw Cen MT" pitchFamily="34" charset="0"/>
              </a:rPr>
              <a:t>				    </a:t>
            </a:r>
            <a:r>
              <a:rPr lang="en-US" b="1">
                <a:solidFill>
                  <a:srgbClr val="9900CC"/>
                </a:solidFill>
                <a:latin typeface="Tw Cen MT" pitchFamily="34" charset="0"/>
              </a:rPr>
              <a:t>And organisms die. </a:t>
            </a:r>
            <a:r>
              <a:rPr lang="en-US" b="1">
                <a:solidFill>
                  <a:srgbClr val="9900CC"/>
                </a:solidFill>
                <a:latin typeface="Tw Cen MT" pitchFamily="34" charset="0"/>
                <a:sym typeface="Wingdings" pitchFamily="2" charset="2"/>
              </a:rPr>
              <a:t></a:t>
            </a:r>
            <a:endParaRPr lang="en-US" b="1">
              <a:solidFill>
                <a:srgbClr val="9900CC"/>
              </a:solidFill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5625"/>
          </a:xfrm>
        </p:spPr>
        <p:txBody>
          <a:bodyPr/>
          <a:lstStyle/>
          <a:p>
            <a:pPr eaLnBrk="1" hangingPunct="1"/>
            <a:r>
              <a:rPr lang="en-US" sz="2800" b="1">
                <a:latin typeface="Tw Cen MT" pitchFamily="34" charset="0"/>
              </a:rPr>
              <a:t>Carrying Capacity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57200" y="830263"/>
            <a:ext cx="8105775" cy="43815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b="1" i="1" u="sng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8436" name="Rectangle 20"/>
          <p:cNvSpPr>
            <a:spLocks noChangeArrowheads="1"/>
          </p:cNvSpPr>
          <p:nvPr/>
        </p:nvSpPr>
        <p:spPr bwMode="auto">
          <a:xfrm>
            <a:off x="175260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37" name="Picture 1" descr="Screen Shot 2015-04-12 at 3.29.49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5450"/>
            <a:ext cx="80391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457200" y="4841875"/>
            <a:ext cx="8432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w Cen MT" pitchFamily="34" charset="0"/>
              </a:rPr>
              <a:t>When a population is </a:t>
            </a:r>
            <a:r>
              <a:rPr lang="en-US" b="1" i="1" u="sng" dirty="0">
                <a:latin typeface="Tw Cen MT" pitchFamily="34" charset="0"/>
              </a:rPr>
              <a:t>BELOW</a:t>
            </a:r>
            <a:r>
              <a:rPr lang="en-US" dirty="0">
                <a:latin typeface="Tw Cen MT" pitchFamily="34" charset="0"/>
              </a:rPr>
              <a:t> its carrying capacity, it will </a:t>
            </a:r>
            <a:r>
              <a:rPr lang="en-US" b="1" i="1" u="sng" dirty="0">
                <a:latin typeface="Tw Cen MT" pitchFamily="34" charset="0"/>
              </a:rPr>
              <a:t>INCREASE</a:t>
            </a:r>
            <a:r>
              <a:rPr lang="en-US" b="1" i="1" dirty="0">
                <a:latin typeface="Tw Cen MT" pitchFamily="34" charset="0"/>
              </a:rPr>
              <a:t> </a:t>
            </a:r>
            <a:r>
              <a:rPr lang="en-US" dirty="0">
                <a:latin typeface="Tw Cen MT" pitchFamily="34" charset="0"/>
              </a:rPr>
              <a:t>in size</a:t>
            </a:r>
          </a:p>
          <a:p>
            <a:r>
              <a:rPr lang="en-US" dirty="0">
                <a:latin typeface="Tw Cen MT" pitchFamily="34" charset="0"/>
              </a:rPr>
              <a:t>Birth rate exceeds death rates</a:t>
            </a:r>
          </a:p>
          <a:p>
            <a:r>
              <a:rPr lang="en-US" dirty="0">
                <a:latin typeface="Tw Cen MT" pitchFamily="34" charset="0"/>
              </a:rPr>
              <a:t>When a population is </a:t>
            </a:r>
            <a:r>
              <a:rPr lang="en-US" b="1" i="1" u="sng" dirty="0">
                <a:latin typeface="Tw Cen MT" pitchFamily="34" charset="0"/>
              </a:rPr>
              <a:t>ABOVE</a:t>
            </a:r>
            <a:r>
              <a:rPr lang="en-US" dirty="0">
                <a:latin typeface="Tw Cen MT" pitchFamily="34" charset="0"/>
              </a:rPr>
              <a:t> its carrying capacity, it will </a:t>
            </a:r>
            <a:r>
              <a:rPr lang="en-US" b="1" i="1" u="sng" dirty="0">
                <a:latin typeface="Tw Cen MT" pitchFamily="34" charset="0"/>
              </a:rPr>
              <a:t>DECREASE</a:t>
            </a:r>
            <a:r>
              <a:rPr lang="en-US" b="1" i="1" dirty="0">
                <a:latin typeface="Tw Cen MT" pitchFamily="34" charset="0"/>
              </a:rPr>
              <a:t> </a:t>
            </a:r>
            <a:r>
              <a:rPr lang="en-US" dirty="0">
                <a:latin typeface="Tw Cen MT" pitchFamily="34" charset="0"/>
              </a:rPr>
              <a:t>in size</a:t>
            </a:r>
          </a:p>
          <a:p>
            <a:r>
              <a:rPr lang="en-US" dirty="0">
                <a:latin typeface="Tw Cen MT" pitchFamily="34" charset="0"/>
              </a:rPr>
              <a:t>Birth rate exceeds death rates</a:t>
            </a:r>
          </a:p>
          <a:p>
            <a:r>
              <a:rPr lang="en-US" dirty="0">
                <a:latin typeface="Tw Cen MT" pitchFamily="34" charset="0"/>
              </a:rPr>
              <a:t>Until eventually, the population size </a:t>
            </a:r>
            <a:r>
              <a:rPr lang="en-US" b="1" i="1" u="sng" dirty="0">
                <a:latin typeface="Tw Cen MT" pitchFamily="34" charset="0"/>
              </a:rPr>
              <a:t>BECOMES STABLE AT THE CARRYING CAPACITY</a:t>
            </a:r>
          </a:p>
          <a:p>
            <a:r>
              <a:rPr lang="en-US" dirty="0">
                <a:latin typeface="Tw Cen MT" pitchFamily="34" charset="0"/>
              </a:rPr>
              <a:t>Birth rate = death rate</a:t>
            </a:r>
          </a:p>
          <a:p>
            <a:r>
              <a:rPr lang="en-US" dirty="0">
                <a:latin typeface="Tw Cen MT" pitchFamily="34" charset="0"/>
              </a:rPr>
              <a:t>Carrying Capacity Video:  https://www.youtube.com/watch?v=QI2ixJeIxEU</a:t>
            </a:r>
          </a:p>
          <a:p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41197" t="35001" r="26250" b="28999"/>
          <a:stretch>
            <a:fillRect/>
          </a:stretch>
        </p:blipFill>
        <p:spPr bwMode="auto">
          <a:xfrm>
            <a:off x="636894" y="873457"/>
            <a:ext cx="7582333" cy="524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Ecosystem Levels of Organization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(Hierarchy)</a:t>
            </a:r>
          </a:p>
        </p:txBody>
      </p:sp>
      <p:pic>
        <p:nvPicPr>
          <p:cNvPr id="5123" name="Content Placeholder 3" descr="ecology_vocabulary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53" t="63832" r="68811" b="4494"/>
          <a:stretch>
            <a:fillRect/>
          </a:stretch>
        </p:blipFill>
        <p:spPr>
          <a:xfrm>
            <a:off x="314325" y="1571625"/>
            <a:ext cx="1658938" cy="1433513"/>
          </a:xfrm>
        </p:spPr>
      </p:pic>
      <p:pic>
        <p:nvPicPr>
          <p:cNvPr id="5124" name="Content Placeholder 3" descr="ecology_vocabulary.jpg"/>
          <p:cNvPicPr>
            <a:picLocks noChangeAspect="1"/>
          </p:cNvPicPr>
          <p:nvPr/>
        </p:nvPicPr>
        <p:blipFill>
          <a:blip r:embed="rId2"/>
          <a:srcRect l="6073" t="26045" r="55716" b="40433"/>
          <a:stretch>
            <a:fillRect/>
          </a:stretch>
        </p:blipFill>
        <p:spPr bwMode="auto">
          <a:xfrm>
            <a:off x="314325" y="3005138"/>
            <a:ext cx="223837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Content Placeholder 3" descr="ecology_vocabulary.jpg"/>
          <p:cNvPicPr>
            <a:picLocks noChangeAspect="1"/>
          </p:cNvPicPr>
          <p:nvPr/>
        </p:nvPicPr>
        <p:blipFill>
          <a:blip r:embed="rId2"/>
          <a:srcRect l="47717" t="45953" r="4572" b="4494"/>
          <a:stretch>
            <a:fillRect/>
          </a:stretch>
        </p:blipFill>
        <p:spPr bwMode="auto">
          <a:xfrm>
            <a:off x="314325" y="4614863"/>
            <a:ext cx="27940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1973263" y="1593850"/>
            <a:ext cx="689133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Organism:  </a:t>
            </a:r>
            <a:r>
              <a:rPr lang="en-US"/>
              <a:t>a single member of a species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   </a:t>
            </a:r>
            <a:r>
              <a:rPr lang="en-US" b="1" u="sng"/>
              <a:t>Population</a:t>
            </a:r>
            <a:r>
              <a:rPr lang="en-US"/>
              <a:t>:  all the organisms of one species that live in the </a:t>
            </a:r>
          </a:p>
          <a:p>
            <a:r>
              <a:rPr lang="en-US"/>
              <a:t>                                   same place at the same time.  They can be described </a:t>
            </a:r>
          </a:p>
          <a:p>
            <a:r>
              <a:rPr lang="en-US"/>
              <a:t>                                   based on their size, distribution or </a:t>
            </a:r>
            <a:r>
              <a:rPr lang="en-US" u="sng"/>
              <a:t>density</a:t>
            </a:r>
            <a:r>
              <a:rPr lang="en-US"/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                         </a:t>
            </a:r>
            <a:r>
              <a:rPr lang="en-US" b="1" u="sng"/>
              <a:t>Community:</a:t>
            </a:r>
            <a:r>
              <a:rPr lang="en-US" b="1"/>
              <a:t>  </a:t>
            </a:r>
            <a:r>
              <a:rPr lang="en-US"/>
              <a:t>all the different populations that live in an       </a:t>
            </a:r>
          </a:p>
          <a:p>
            <a:r>
              <a:rPr lang="en-US"/>
              <a:t>                                                  area at the same time.  This includes plants,           </a:t>
            </a:r>
          </a:p>
          <a:p>
            <a:r>
              <a:rPr lang="en-US"/>
              <a:t>                                                   animals, bacteria, etc.  All </a:t>
            </a:r>
            <a:r>
              <a:rPr lang="en-US" b="1"/>
              <a:t>BIOTIC FACTORS</a:t>
            </a:r>
          </a:p>
          <a:p>
            <a:r>
              <a:rPr lang="en-US"/>
              <a:t>                      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Ecosystem Levels of Organization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(Hierarchy)</a:t>
            </a:r>
          </a:p>
        </p:txBody>
      </p:sp>
      <p:pic>
        <p:nvPicPr>
          <p:cNvPr id="6147" name="Content Placeholder 3" descr="ecology_vocabulary.jpg"/>
          <p:cNvPicPr>
            <a:picLocks noGrp="1" noChangeAspect="1"/>
          </p:cNvPicPr>
          <p:nvPr>
            <p:ph idx="1"/>
          </p:nvPr>
        </p:nvPicPr>
        <p:blipFill>
          <a:blip r:embed="rId2"/>
          <a:srcRect l="47520" t="6306" r="4257" b="61934"/>
          <a:stretch>
            <a:fillRect/>
          </a:stretch>
        </p:blipFill>
        <p:spPr>
          <a:xfrm>
            <a:off x="344488" y="1143000"/>
            <a:ext cx="8251825" cy="4200525"/>
          </a:xfrm>
        </p:spPr>
      </p:pic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147763" y="5453063"/>
            <a:ext cx="7583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A </a:t>
            </a:r>
            <a:r>
              <a:rPr lang="en-US" sz="2400" b="1" u="sng" dirty="0">
                <a:solidFill>
                  <a:srgbClr val="FF0000"/>
                </a:solidFill>
              </a:rPr>
              <a:t>system</a:t>
            </a:r>
            <a:r>
              <a:rPr lang="en-US" sz="2400" b="1" dirty="0"/>
              <a:t> formed by the interaction of a </a:t>
            </a:r>
          </a:p>
          <a:p>
            <a:r>
              <a:rPr lang="en-US" sz="2400" b="1" dirty="0"/>
              <a:t>community of organisms with their environment. </a:t>
            </a:r>
          </a:p>
          <a:p>
            <a:r>
              <a:rPr lang="en-US" sz="2400" b="1" dirty="0"/>
              <a:t>This includes biotic and </a:t>
            </a:r>
            <a:r>
              <a:rPr lang="en-US" sz="2400" b="1" dirty="0" err="1"/>
              <a:t>abiotic</a:t>
            </a:r>
            <a:r>
              <a:rPr lang="en-US" sz="2400" b="1" dirty="0"/>
              <a:t> factors in the environment.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3" y="274638"/>
            <a:ext cx="8813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Within an ecosystem, each species has a…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76213" y="1209675"/>
            <a:ext cx="8813800" cy="4916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b="1" u="sng" dirty="0"/>
              <a:t>Habitat:  </a:t>
            </a:r>
            <a:r>
              <a:rPr lang="en-US" sz="3000" dirty="0"/>
              <a:t>the place where an organism lives.  It supplies all the biotic and </a:t>
            </a:r>
            <a:r>
              <a:rPr lang="en-US" sz="3000" dirty="0" err="1"/>
              <a:t>abiotic</a:t>
            </a:r>
            <a:r>
              <a:rPr lang="en-US" sz="3000" dirty="0"/>
              <a:t> factors the organism needs to survive.</a:t>
            </a:r>
          </a:p>
          <a:p>
            <a:pPr>
              <a:lnSpc>
                <a:spcPct val="80000"/>
              </a:lnSpc>
            </a:pPr>
            <a:endParaRPr lang="en-US" sz="3000" dirty="0"/>
          </a:p>
          <a:p>
            <a:pPr>
              <a:lnSpc>
                <a:spcPct val="80000"/>
              </a:lnSpc>
            </a:pPr>
            <a:r>
              <a:rPr lang="en-US" sz="3000" b="1" u="sng" dirty="0"/>
              <a:t>Niche:  </a:t>
            </a:r>
            <a:r>
              <a:rPr lang="en-US" sz="3000" dirty="0"/>
              <a:t>an organism</a:t>
            </a:r>
            <a:r>
              <a:rPr lang="en-US" altLang="en-US" sz="3000" dirty="0"/>
              <a:t>’</a:t>
            </a:r>
            <a:r>
              <a:rPr lang="en-US" sz="3000" dirty="0"/>
              <a:t>s role/</a:t>
            </a:r>
            <a:r>
              <a:rPr lang="en-US" altLang="en-US" sz="3000" dirty="0"/>
              <a:t>”</a:t>
            </a:r>
            <a:r>
              <a:rPr lang="en-US" sz="3000" dirty="0"/>
              <a:t>job.</a:t>
            </a:r>
            <a:r>
              <a:rPr lang="en-US" altLang="en-US" sz="3000" dirty="0"/>
              <a:t>”</a:t>
            </a:r>
            <a:r>
              <a:rPr lang="en-US" sz="3000" dirty="0"/>
              <a:t>  </a:t>
            </a:r>
          </a:p>
          <a:p>
            <a:pPr marL="400050" lvl="1" indent="0">
              <a:lnSpc>
                <a:spcPct val="80000"/>
              </a:lnSpc>
              <a:buFont typeface="Arial" charset="0"/>
              <a:buNone/>
            </a:pPr>
            <a:r>
              <a:rPr lang="en-US" sz="2600" dirty="0"/>
              <a:t>what it eats, how it eats and what it eats…</a:t>
            </a:r>
          </a:p>
          <a:p>
            <a:pPr marL="400050" lvl="1" indent="0">
              <a:lnSpc>
                <a:spcPct val="80000"/>
              </a:lnSpc>
              <a:buFont typeface="Arial" charset="0"/>
              <a:buNone/>
            </a:pPr>
            <a:r>
              <a:rPr lang="en-US" sz="2600" dirty="0"/>
              <a:t>If the niche of one organism overlaps the niche of another organism, you have competition!</a:t>
            </a:r>
          </a:p>
          <a:p>
            <a:pPr>
              <a:lnSpc>
                <a:spcPct val="80000"/>
              </a:lnSpc>
            </a:pPr>
            <a:endParaRPr lang="en-US" sz="3000" dirty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Population Dynamics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4713" cy="5029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400" dirty="0">
                <a:hlinkClick r:id="rId2"/>
              </a:rPr>
              <a:t>http://www.bbc.com/future/story/20140128-how-wolves-saved-a-famous-park</a:t>
            </a:r>
            <a:endParaRPr lang="en-US" sz="1400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r>
              <a:rPr lang="en-US" dirty="0"/>
              <a:t>Why do populations look like this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  <a:p>
            <a:pPr marL="0" indent="0" eaLnBrk="1" hangingPunct="1">
              <a:buFont typeface="Arial" charset="0"/>
              <a:buNone/>
            </a:pPr>
            <a:r>
              <a:rPr lang="en-US" dirty="0"/>
              <a:t>Instead of this?</a:t>
            </a:r>
          </a:p>
          <a:p>
            <a:pPr marL="0" indent="0" eaLnBrk="1" hangingPunct="1">
              <a:buFont typeface="Arial" charset="0"/>
              <a:buNone/>
            </a:pPr>
            <a:endParaRPr lang="en-US" dirty="0"/>
          </a:p>
        </p:txBody>
      </p:sp>
      <p:pic>
        <p:nvPicPr>
          <p:cNvPr id="8196" name="Picture 1" descr="Carrying Capacity cartoon aquatic-science-texas.jpg"/>
          <p:cNvPicPr>
            <a:picLocks noChangeAspect="1"/>
          </p:cNvPicPr>
          <p:nvPr/>
        </p:nvPicPr>
        <p:blipFill>
          <a:blip r:embed="rId3"/>
          <a:srcRect l="57492" b="22537"/>
          <a:stretch>
            <a:fillRect/>
          </a:stretch>
        </p:blipFill>
        <p:spPr bwMode="auto">
          <a:xfrm>
            <a:off x="3376613" y="2973388"/>
            <a:ext cx="1592262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arrying Capacity cartoon aquatic-science-texas.jpg"/>
          <p:cNvPicPr>
            <a:picLocks noChangeAspect="1"/>
          </p:cNvPicPr>
          <p:nvPr/>
        </p:nvPicPr>
        <p:blipFill>
          <a:blip r:embed="rId3"/>
          <a:srcRect r="41267"/>
          <a:stretch>
            <a:fillRect/>
          </a:stretch>
        </p:blipFill>
        <p:spPr bwMode="auto">
          <a:xfrm>
            <a:off x="3125788" y="4568825"/>
            <a:ext cx="2198687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Why can</a:t>
            </a:r>
            <a:r>
              <a:rPr lang="en-US" altLang="en-US" dirty="0"/>
              <a:t>’</a:t>
            </a:r>
            <a:r>
              <a:rPr lang="en-US" dirty="0"/>
              <a:t>t we have 1,000,000 students at our school?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Space</a:t>
            </a:r>
          </a:p>
          <a:p>
            <a:pPr eaLnBrk="1" hangingPunct="1"/>
            <a:r>
              <a:rPr lang="en-US"/>
              <a:t>Teachers</a:t>
            </a:r>
          </a:p>
          <a:p>
            <a:pPr eaLnBrk="1" hangingPunct="1"/>
            <a:r>
              <a:rPr lang="en-US"/>
              <a:t>Supplies</a:t>
            </a:r>
          </a:p>
          <a:p>
            <a:pPr eaLnBrk="1" hangingPunct="1"/>
            <a:r>
              <a:rPr lang="en-US"/>
              <a:t>Student behavior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4" name="Explosion 1 3"/>
          <p:cNvSpPr>
            <a:spLocks noChangeArrowheads="1"/>
          </p:cNvSpPr>
          <p:nvPr/>
        </p:nvSpPr>
        <p:spPr bwMode="auto">
          <a:xfrm>
            <a:off x="3825875" y="2354263"/>
            <a:ext cx="4860925" cy="3609975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lt1"/>
                </a:solidFill>
                <a:latin typeface="+mn-lt"/>
                <a:ea typeface="+mn-ea"/>
              </a:rPr>
              <a:t>These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lt1"/>
                </a:solidFill>
                <a:latin typeface="+mn-lt"/>
                <a:ea typeface="+mn-ea"/>
              </a:rPr>
              <a:t> resources are </a:t>
            </a:r>
          </a:p>
          <a:p>
            <a:pPr algn="ctr">
              <a:defRPr/>
            </a:pPr>
            <a:r>
              <a:rPr lang="en-US" sz="2400" b="1" i="1" dirty="0">
                <a:solidFill>
                  <a:schemeClr val="lt1"/>
                </a:solidFill>
                <a:latin typeface="+mn-lt"/>
                <a:ea typeface="+mn-ea"/>
              </a:rPr>
              <a:t>limiting factors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3" descr="carrying capacity grap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0413" y="801688"/>
            <a:ext cx="7302500" cy="58832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13" y="66675"/>
            <a:ext cx="8890000" cy="620713"/>
          </a:xfrm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2 Types of Limiting Factors: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13" y="925513"/>
            <a:ext cx="8229600" cy="5932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u="sng" dirty="0">
                <a:ea typeface="+mn-ea"/>
                <a:cs typeface="+mn-cs"/>
              </a:rPr>
              <a:t>Density Dependent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These </a:t>
            </a:r>
            <a:r>
              <a:rPr lang="en-US" sz="2400" u="sng" dirty="0">
                <a:ea typeface="+mn-ea"/>
                <a:cs typeface="+mn-cs"/>
              </a:rPr>
              <a:t>increase their affect </a:t>
            </a:r>
            <a:r>
              <a:rPr lang="en-US" sz="2400" dirty="0">
                <a:ea typeface="+mn-ea"/>
                <a:cs typeface="+mn-cs"/>
              </a:rPr>
              <a:t>on a population </a:t>
            </a:r>
            <a:r>
              <a:rPr lang="en-US" sz="2400" u="sng" dirty="0">
                <a:ea typeface="+mn-ea"/>
                <a:cs typeface="+mn-cs"/>
              </a:rPr>
              <a:t>as</a:t>
            </a:r>
            <a:r>
              <a:rPr lang="en-US" sz="2400" dirty="0">
                <a:ea typeface="+mn-ea"/>
                <a:cs typeface="+mn-cs"/>
              </a:rPr>
              <a:t> the population </a:t>
            </a:r>
            <a:r>
              <a:rPr lang="en-US" sz="2400" u="sng" dirty="0">
                <a:ea typeface="+mn-ea"/>
                <a:cs typeface="+mn-cs"/>
              </a:rPr>
              <a:t>density increases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They are a type of </a:t>
            </a:r>
            <a:r>
              <a:rPr lang="en-US" sz="2400" u="sng" dirty="0">
                <a:ea typeface="+mn-ea"/>
                <a:cs typeface="+mn-cs"/>
              </a:rPr>
              <a:t>negative feedback </a:t>
            </a:r>
            <a:r>
              <a:rPr lang="en-US" sz="2400" dirty="0">
                <a:ea typeface="+mn-ea"/>
                <a:cs typeface="+mn-cs"/>
              </a:rPr>
              <a:t>that help to </a:t>
            </a:r>
            <a:r>
              <a:rPr lang="en-US" sz="2400" u="sng" dirty="0">
                <a:ea typeface="+mn-ea"/>
                <a:cs typeface="+mn-cs"/>
              </a:rPr>
              <a:t>stabilize</a:t>
            </a:r>
            <a:r>
              <a:rPr lang="en-US" sz="2400" dirty="0">
                <a:ea typeface="+mn-ea"/>
                <a:cs typeface="+mn-cs"/>
              </a:rPr>
              <a:t> a population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These are usually </a:t>
            </a:r>
            <a:r>
              <a:rPr lang="en-US" sz="2400" u="sng" dirty="0">
                <a:ea typeface="+mn-ea"/>
                <a:cs typeface="+mn-cs"/>
              </a:rPr>
              <a:t>biotic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u="sng" dirty="0">
                <a:ea typeface="+mn-ea"/>
                <a:cs typeface="+mn-cs"/>
              </a:rPr>
              <a:t>Density Independent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These affect a population r</a:t>
            </a:r>
            <a:r>
              <a:rPr lang="en-US" sz="2400" u="sng" dirty="0">
                <a:ea typeface="+mn-ea"/>
                <a:cs typeface="+mn-cs"/>
              </a:rPr>
              <a:t>egardless</a:t>
            </a:r>
            <a:r>
              <a:rPr lang="en-US" sz="2400" dirty="0">
                <a:ea typeface="+mn-ea"/>
                <a:cs typeface="+mn-cs"/>
              </a:rPr>
              <a:t> of its density/size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They do not act as feedback to slow growth or stabilize a population.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These are usually </a:t>
            </a:r>
            <a:r>
              <a:rPr lang="en-US" sz="2400" u="sng" dirty="0">
                <a:ea typeface="+mn-ea"/>
                <a:cs typeface="+mn-cs"/>
              </a:rPr>
              <a:t>abiotic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i="1" dirty="0">
                <a:ea typeface="+mn-ea"/>
                <a:cs typeface="+mn-cs"/>
              </a:rPr>
              <a:t>Try and sort your list into these two categories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8" y="128588"/>
            <a:ext cx="8696325" cy="65865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u="sng" dirty="0">
                <a:ea typeface="+mn-ea"/>
                <a:cs typeface="+mn-cs"/>
              </a:rPr>
              <a:t>Density Dependent                   Density Independent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Food										Weather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Predators								Natural Disasters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Disease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613</Words>
  <Application>Microsoft Office PowerPoint</Application>
  <PresentationFormat>On-screen Show (4:3)</PresentationFormat>
  <Paragraphs>97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Tw Cen MT</vt:lpstr>
      <vt:lpstr>Wingdings</vt:lpstr>
      <vt:lpstr>Office Theme</vt:lpstr>
      <vt:lpstr>Population Dynamics Notes</vt:lpstr>
      <vt:lpstr>Ecosystem Levels of Organization (Hierarchy)</vt:lpstr>
      <vt:lpstr>Ecosystem Levels of Organization (Hierarchy)</vt:lpstr>
      <vt:lpstr>Within an ecosystem, each species has a…</vt:lpstr>
      <vt:lpstr>Population Dynamics</vt:lpstr>
      <vt:lpstr>Why can’t we have 1,000,000 students at our school?</vt:lpstr>
      <vt:lpstr>PowerPoint Presentation</vt:lpstr>
      <vt:lpstr>2 Types of Limiting Factors:</vt:lpstr>
      <vt:lpstr>PowerPoint Presentation</vt:lpstr>
      <vt:lpstr>Carrying Capacity</vt:lpstr>
      <vt:lpstr>PowerPoint Presentation</vt:lpstr>
      <vt:lpstr>PowerPoint Presentation</vt:lpstr>
      <vt:lpstr>Imagine Your Fridge</vt:lpstr>
      <vt:lpstr>Carrying Capacity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Frank</dc:creator>
  <cp:lastModifiedBy>Caroline Smith</cp:lastModifiedBy>
  <cp:revision>42</cp:revision>
  <dcterms:created xsi:type="dcterms:W3CDTF">2015-04-11T22:02:17Z</dcterms:created>
  <dcterms:modified xsi:type="dcterms:W3CDTF">2019-05-10T11:59:27Z</dcterms:modified>
</cp:coreProperties>
</file>