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3" d="100"/>
          <a:sy n="113" d="100"/>
        </p:scale>
        <p:origin x="74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ff205f93f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ff205f93f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ff205f93f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ff205f93f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ff205f93f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ff205f93f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ff205f93f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ff205f93f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ff205f93f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ff205f93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ff205f93f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ff205f93f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ff205f93f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ff205f93f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ff205f93f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ff205f93f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ff205f93f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ff205f93f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ff205f93f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ff205f93f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ff205f93f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ff205f93f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ff205f93f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ff205f93f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MEIXRLcC6R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elig.weebly.com/uploads/2/2/2/6/22264668/safety_contract_ms_2015.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56475" y="76025"/>
            <a:ext cx="8520600" cy="988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000"/>
              <a:t>Why is safety important in a laboratory setting?</a:t>
            </a:r>
            <a:endParaRPr sz="3000"/>
          </a:p>
        </p:txBody>
      </p:sp>
      <p:pic>
        <p:nvPicPr>
          <p:cNvPr id="55" name="Google Shape;55;p13" descr="This Amoeba Sisters video introduces science lab safety guidelines with memorable illustrations and an accompanying handout listed under &quot;safety&quot; on http://www.amoebasisters.com/handouts.  This video includes the discussion of proper lab attire, importance of proper disposal of materials, precautions when heating substances, and the importance of the MSDS (pinned comment note: this term has actually been replaced with SDS). As mentioned throughout the video, these are only general safety guidelines and there are many more that may be applicable to specific labs- always read specific lab guidelines. &#10;&#10;The end of this video prompts viewers to pause so that the following items can be located in the lab room (where applicable): eyewash, safety shower, aprons, goggles, gloves, fume hood, fire extinguisher, fire blanket, fire exit route map, container for broken glass, biohazard bag, chemical waste disposal, broom and dustpan, first aid kit, MSDS, and phone.&#10;&#10;Support us on Patreon! http://www.patreon.com/amoebasisters&#10;&#10;Our FREE resources:&#10;GIFs: http://www.amoebasisters.com/gifs.html&#10;Handouts: http://www.amoebasisters.com/handouts.html&#10;Comics: http://www.amoebasisters.com/parameciumparlorcomics&#10;&#10;Connect with us!&#10;Website: http://www.AmoebaSisters.com&#10;Twitter: http://www.twitter.com/AmoebaSisters&#10;Facebook: http://www.facebook.com/AmoebaSisters&#10;Tumblr: http://www.amoebasisters.tumblr.com&#10;Pinterest: http://www.pinterest.com/AmoebaSister­s&#10;Instagram: https://www.instagram.com/amoebasistersofficial/&#10;&#10;Visit our Redbubble store at http://www.amoebasisters.com/store.html&#10;&#10;The Amoeba Sisters videos demystify science with humor and relevance. The videos center on Pinky's certification and experience in teaching science at the high school level. Pinky's teacher certification is in grades 4-8 science and 8-12 composite science (encompassing biology, chemistry, and physics). Amoeba Sisters videos only cover concepts that Pinky is certified to teach. For more information about The Amoeba Sisters, visit: http://www.amoebasisters.com/about-us.html&#10;&#10;We take pride in our AWESOME community, and we welcome feedback and discussion.  However, please remember that this is an education channel. See YouTube's community guidelines https://www.youtube.com/yt/policyandsafety/communityguidelines.html and YouTube's policy center https://support.google.com/youtube/topic/2676378?hl=en&amp;ref_topic=6151248.  We also reserve the right to remove comments with vulgar language.&#10;&#10;Music is this video is listed free to use/no attribution required from the YouTube audio library https://www.youtube.com/audiolibrary/music?feature=blog&#10;&#10;We have YouTube's community contributed subtitles feature on to allow translations for different languages. YouTube automatically credits the different language contributors below (unless the contributor had opted out of being credited). We are thankful for those that contribute different languages. If you have a concern about community contributed contributions, please contact us." title="General Lab Safety">
            <a:hlinkClick r:id="rId3"/>
          </p:cNvPr>
          <p:cNvPicPr preferRelativeResize="0"/>
          <p:nvPr/>
        </p:nvPicPr>
        <p:blipFill>
          <a:blip r:embed="rId4">
            <a:alphaModFix/>
          </a:blip>
          <a:stretch>
            <a:fillRect/>
          </a:stretch>
        </p:blipFill>
        <p:spPr>
          <a:xfrm>
            <a:off x="1938324" y="1275800"/>
            <a:ext cx="5156900" cy="3867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Safety Quiz TOMORROW...let’s review.</a:t>
            </a:r>
            <a:endParaRPr/>
          </a:p>
        </p:txBody>
      </p:sp>
      <p:sp>
        <p:nvSpPr>
          <p:cNvPr id="109" name="Google Shape;10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31800" lvl="0" indent="0" rtl="0">
              <a:spcBef>
                <a:spcPts val="0"/>
              </a:spcBef>
              <a:spcAft>
                <a:spcPts val="0"/>
              </a:spcAft>
              <a:buNone/>
            </a:pPr>
            <a:r>
              <a:rPr lang="en" sz="2400"/>
              <a:t>7.  In a lab, the following should NOT be worn.</a:t>
            </a:r>
            <a:endParaRPr sz="2400"/>
          </a:p>
          <a:p>
            <a:pPr marL="431800" lvl="0" indent="0" rtl="0">
              <a:spcBef>
                <a:spcPts val="0"/>
              </a:spcBef>
              <a:spcAft>
                <a:spcPts val="0"/>
              </a:spcAft>
              <a:buNone/>
            </a:pPr>
            <a:r>
              <a:rPr lang="en" sz="2400"/>
              <a:t>     A.  loose clothing.</a:t>
            </a:r>
            <a:endParaRPr sz="2400"/>
          </a:p>
          <a:p>
            <a:pPr marL="431800" lvl="0" indent="0" rtl="0">
              <a:spcBef>
                <a:spcPts val="0"/>
              </a:spcBef>
              <a:spcAft>
                <a:spcPts val="0"/>
              </a:spcAft>
              <a:buNone/>
            </a:pPr>
            <a:r>
              <a:rPr lang="en" sz="2400"/>
              <a:t>     B.  dangling jewelry.</a:t>
            </a:r>
            <a:endParaRPr sz="2400"/>
          </a:p>
          <a:p>
            <a:pPr marL="431800" lvl="0" indent="0" rtl="0">
              <a:spcBef>
                <a:spcPts val="0"/>
              </a:spcBef>
              <a:spcAft>
                <a:spcPts val="0"/>
              </a:spcAft>
              <a:buNone/>
            </a:pPr>
            <a:r>
              <a:rPr lang="en" sz="2400"/>
              <a:t>     C.  sandals.</a:t>
            </a:r>
            <a:endParaRPr sz="2400"/>
          </a:p>
          <a:p>
            <a:pPr marL="431800" lvl="0" indent="0" rtl="0">
              <a:spcBef>
                <a:spcPts val="0"/>
              </a:spcBef>
              <a:spcAft>
                <a:spcPts val="0"/>
              </a:spcAft>
              <a:buNone/>
            </a:pPr>
            <a:r>
              <a:rPr lang="en" sz="2400"/>
              <a:t>     D.  all of the above.</a:t>
            </a:r>
            <a:endParaRPr sz="2400"/>
          </a:p>
          <a:p>
            <a:pPr marL="431800" lvl="0" indent="0" rtl="0">
              <a:spcBef>
                <a:spcPts val="0"/>
              </a:spcBef>
              <a:spcAft>
                <a:spcPts val="0"/>
              </a:spcAft>
              <a:buNone/>
            </a:pPr>
            <a:endParaRPr/>
          </a:p>
          <a:p>
            <a:pPr marL="431800" lvl="0" indent="0" rtl="0">
              <a:spcBef>
                <a:spcPts val="0"/>
              </a:spcBef>
              <a:spcAft>
                <a:spcPts val="0"/>
              </a:spcAft>
              <a:buNone/>
            </a:pPr>
            <a:endParaRPr/>
          </a:p>
          <a:p>
            <a:pPr marL="431800" lvl="0" indent="0" rtl="0">
              <a:spcBef>
                <a:spcPts val="0"/>
              </a:spcBef>
              <a:spcAft>
                <a:spcPts val="0"/>
              </a:spcAft>
              <a:buNone/>
            </a:pPr>
            <a:endParaRPr/>
          </a:p>
          <a:p>
            <a:pPr marL="431800" lvl="0" indent="0" rtl="0">
              <a:spcBef>
                <a:spcPts val="0"/>
              </a:spcBef>
              <a:spcAft>
                <a:spcPts val="0"/>
              </a:spcAft>
              <a:buNone/>
            </a:pPr>
            <a:endParaRPr/>
          </a:p>
          <a:p>
            <a:pPr marL="431800" lvl="0" indent="0" rtl="0">
              <a:spcBef>
                <a:spcPts val="0"/>
              </a:spcBef>
              <a:spcAft>
                <a:spcPts val="0"/>
              </a:spcAft>
              <a:buNone/>
            </a:pPr>
            <a:endParaRPr/>
          </a:p>
          <a:p>
            <a:pPr marL="0" lvl="0" indent="0" rtl="0">
              <a:spcBef>
                <a:spcPts val="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Safety Quiz TOMORROW...let’s review.</a:t>
            </a:r>
            <a:endParaRPr/>
          </a:p>
        </p:txBody>
      </p:sp>
      <p:sp>
        <p:nvSpPr>
          <p:cNvPr id="115" name="Google Shape;115;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31800" lvl="0" indent="0" rtl="0">
              <a:spcBef>
                <a:spcPts val="0"/>
              </a:spcBef>
              <a:spcAft>
                <a:spcPts val="0"/>
              </a:spcAft>
              <a:buNone/>
            </a:pPr>
            <a:r>
              <a:rPr lang="en" sz="2400">
                <a:solidFill>
                  <a:schemeClr val="dk1"/>
                </a:solidFill>
              </a:rPr>
              <a:t>8.  The following footwear is </a:t>
            </a:r>
            <a:r>
              <a:rPr lang="en" sz="2400" i="1">
                <a:solidFill>
                  <a:schemeClr val="dk1"/>
                </a:solidFill>
              </a:rPr>
              <a:t>best</a:t>
            </a:r>
            <a:r>
              <a:rPr lang="en" sz="2400">
                <a:solidFill>
                  <a:schemeClr val="dk1"/>
                </a:solidFill>
              </a:rPr>
              <a:t> in the lab.</a:t>
            </a:r>
            <a:endParaRPr sz="2400">
              <a:solidFill>
                <a:schemeClr val="dk1"/>
              </a:solidFill>
            </a:endParaRPr>
          </a:p>
          <a:p>
            <a:pPr marL="431800" lvl="0" indent="0" rtl="0">
              <a:spcBef>
                <a:spcPts val="0"/>
              </a:spcBef>
              <a:spcAft>
                <a:spcPts val="0"/>
              </a:spcAft>
              <a:buNone/>
            </a:pPr>
            <a:r>
              <a:rPr lang="en" sz="2400">
                <a:solidFill>
                  <a:schemeClr val="dk1"/>
                </a:solidFill>
              </a:rPr>
              <a:t>     A.  sandals.</a:t>
            </a:r>
            <a:endParaRPr sz="2400">
              <a:solidFill>
                <a:schemeClr val="dk1"/>
              </a:solidFill>
            </a:endParaRPr>
          </a:p>
          <a:p>
            <a:pPr marL="431800" lvl="0" indent="0" rtl="0">
              <a:spcBef>
                <a:spcPts val="0"/>
              </a:spcBef>
              <a:spcAft>
                <a:spcPts val="0"/>
              </a:spcAft>
              <a:buNone/>
            </a:pPr>
            <a:r>
              <a:rPr lang="en" sz="2400">
                <a:solidFill>
                  <a:schemeClr val="dk1"/>
                </a:solidFill>
              </a:rPr>
              <a:t>     B.  open-toed shoes.</a:t>
            </a:r>
            <a:endParaRPr sz="2400">
              <a:solidFill>
                <a:schemeClr val="dk1"/>
              </a:solidFill>
            </a:endParaRPr>
          </a:p>
          <a:p>
            <a:pPr marL="431800" lvl="0" indent="0" rtl="0">
              <a:spcBef>
                <a:spcPts val="0"/>
              </a:spcBef>
              <a:spcAft>
                <a:spcPts val="0"/>
              </a:spcAft>
              <a:buNone/>
            </a:pPr>
            <a:r>
              <a:rPr lang="en" sz="2400">
                <a:solidFill>
                  <a:schemeClr val="dk1"/>
                </a:solidFill>
              </a:rPr>
              <a:t>     C.  closed-toed shoes.</a:t>
            </a:r>
            <a:endParaRPr sz="2400">
              <a:solidFill>
                <a:schemeClr val="dk1"/>
              </a:solidFill>
            </a:endParaRPr>
          </a:p>
          <a:p>
            <a:pPr marL="431800" lvl="0" indent="0" rtl="0">
              <a:spcBef>
                <a:spcPts val="0"/>
              </a:spcBef>
              <a:spcAft>
                <a:spcPts val="0"/>
              </a:spcAft>
              <a:buNone/>
            </a:pPr>
            <a:r>
              <a:rPr lang="en" sz="2400">
                <a:solidFill>
                  <a:schemeClr val="dk1"/>
                </a:solidFill>
              </a:rPr>
              <a:t>     D.  shoes appropriate for the weather.</a:t>
            </a:r>
            <a:endParaRPr sz="2400">
              <a:solidFill>
                <a:schemeClr val="dk1"/>
              </a:solidFill>
            </a:endParaRPr>
          </a:p>
          <a:p>
            <a:pPr marL="431800" lvl="0" indent="0" rtl="0">
              <a:spcBef>
                <a:spcPts val="0"/>
              </a:spcBef>
              <a:spcAft>
                <a:spcPts val="0"/>
              </a:spcAft>
              <a:buNone/>
            </a:pPr>
            <a:endParaRPr/>
          </a:p>
          <a:p>
            <a:pPr marL="431800" lvl="0" indent="0" rtl="0">
              <a:spcBef>
                <a:spcPts val="0"/>
              </a:spcBef>
              <a:spcAft>
                <a:spcPts val="0"/>
              </a:spcAft>
              <a:buNone/>
            </a:pPr>
            <a:endParaRPr/>
          </a:p>
          <a:p>
            <a:pPr marL="431800" lvl="0" indent="0" rtl="0">
              <a:spcBef>
                <a:spcPts val="0"/>
              </a:spcBef>
              <a:spcAft>
                <a:spcPts val="0"/>
              </a:spcAft>
              <a:buNone/>
            </a:pPr>
            <a:endParaRPr/>
          </a:p>
          <a:p>
            <a:pPr marL="431800" lvl="0" indent="0" rtl="0">
              <a:spcBef>
                <a:spcPts val="0"/>
              </a:spcBef>
              <a:spcAft>
                <a:spcPts val="0"/>
              </a:spcAft>
              <a:buNone/>
            </a:pPr>
            <a:endParaRPr/>
          </a:p>
          <a:p>
            <a:pPr marL="431800" lvl="0" indent="0" rtl="0">
              <a:spcBef>
                <a:spcPts val="0"/>
              </a:spcBef>
              <a:spcAft>
                <a:spcPts val="0"/>
              </a:spcAft>
              <a:buNone/>
            </a:pPr>
            <a:endParaRPr/>
          </a:p>
          <a:p>
            <a:pPr marL="0" lvl="0" indent="0" rtl="0">
              <a:spcBef>
                <a:spcPts val="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Safety Quiz TOMORROW...let’s review.</a:t>
            </a:r>
            <a:endParaRPr/>
          </a:p>
        </p:txBody>
      </p:sp>
      <p:sp>
        <p:nvSpPr>
          <p:cNvPr id="121" name="Google Shape;121;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31800" lvl="0" indent="0" rtl="0">
              <a:spcBef>
                <a:spcPts val="0"/>
              </a:spcBef>
              <a:spcAft>
                <a:spcPts val="0"/>
              </a:spcAft>
              <a:buNone/>
            </a:pPr>
            <a:r>
              <a:rPr lang="en" sz="2400">
                <a:solidFill>
                  <a:schemeClr val="dk1"/>
                </a:solidFill>
              </a:rPr>
              <a:t>9.  Horseplay or practical jokes in the lab are</a:t>
            </a:r>
            <a:endParaRPr sz="2400">
              <a:solidFill>
                <a:schemeClr val="dk1"/>
              </a:solidFill>
            </a:endParaRPr>
          </a:p>
          <a:p>
            <a:pPr marL="431800" lvl="0" indent="0" rtl="0">
              <a:spcBef>
                <a:spcPts val="0"/>
              </a:spcBef>
              <a:spcAft>
                <a:spcPts val="0"/>
              </a:spcAft>
              <a:buNone/>
            </a:pPr>
            <a:r>
              <a:rPr lang="en" sz="2400">
                <a:solidFill>
                  <a:schemeClr val="dk1"/>
                </a:solidFill>
              </a:rPr>
              <a:t>     A.  always against the rules.</a:t>
            </a:r>
            <a:endParaRPr sz="2400">
              <a:solidFill>
                <a:schemeClr val="dk1"/>
              </a:solidFill>
            </a:endParaRPr>
          </a:p>
          <a:p>
            <a:pPr marL="431800" lvl="0" indent="0" rtl="0">
              <a:spcBef>
                <a:spcPts val="0"/>
              </a:spcBef>
              <a:spcAft>
                <a:spcPts val="0"/>
              </a:spcAft>
              <a:buNone/>
            </a:pPr>
            <a:r>
              <a:rPr lang="en" sz="2400">
                <a:solidFill>
                  <a:schemeClr val="dk1"/>
                </a:solidFill>
              </a:rPr>
              <a:t>     B.  okay.</a:t>
            </a:r>
            <a:endParaRPr sz="2400">
              <a:solidFill>
                <a:schemeClr val="dk1"/>
              </a:solidFill>
            </a:endParaRPr>
          </a:p>
          <a:p>
            <a:pPr marL="431800" lvl="0" indent="0" rtl="0">
              <a:spcBef>
                <a:spcPts val="0"/>
              </a:spcBef>
              <a:spcAft>
                <a:spcPts val="0"/>
              </a:spcAft>
              <a:buNone/>
            </a:pPr>
            <a:r>
              <a:rPr lang="en" sz="2400">
                <a:solidFill>
                  <a:schemeClr val="dk1"/>
                </a:solidFill>
              </a:rPr>
              <a:t>     C.  not dangerous.</a:t>
            </a:r>
            <a:endParaRPr sz="2400">
              <a:solidFill>
                <a:schemeClr val="dk1"/>
              </a:solidFill>
            </a:endParaRPr>
          </a:p>
          <a:p>
            <a:pPr marL="431800" lvl="0" indent="0" rtl="0">
              <a:spcBef>
                <a:spcPts val="0"/>
              </a:spcBef>
              <a:spcAft>
                <a:spcPts val="0"/>
              </a:spcAft>
              <a:buNone/>
            </a:pPr>
            <a:r>
              <a:rPr lang="en" sz="2400">
                <a:solidFill>
                  <a:schemeClr val="dk1"/>
                </a:solidFill>
              </a:rPr>
              <a:t>     D.  okay if you are working alone.</a:t>
            </a:r>
            <a:endParaRPr sz="2400">
              <a:solidFill>
                <a:schemeClr val="dk1"/>
              </a:solidFill>
            </a:endParaRPr>
          </a:p>
          <a:p>
            <a:pPr marL="431800" lvl="0" indent="0" rtl="0">
              <a:spcBef>
                <a:spcPts val="0"/>
              </a:spcBef>
              <a:spcAft>
                <a:spcPts val="0"/>
              </a:spcAft>
              <a:buNone/>
            </a:pPr>
            <a:endParaRPr>
              <a:solidFill>
                <a:schemeClr val="dk1"/>
              </a:solidFill>
            </a:endParaRPr>
          </a:p>
          <a:p>
            <a:pPr marL="431800" lvl="0" indent="0" rtl="0">
              <a:spcBef>
                <a:spcPts val="0"/>
              </a:spcBef>
              <a:spcAft>
                <a:spcPts val="0"/>
              </a:spcAft>
              <a:buNone/>
            </a:pPr>
            <a:endParaRPr/>
          </a:p>
          <a:p>
            <a:pPr marL="431800" lvl="0" indent="0" rtl="0">
              <a:spcBef>
                <a:spcPts val="0"/>
              </a:spcBef>
              <a:spcAft>
                <a:spcPts val="0"/>
              </a:spcAft>
              <a:buNone/>
            </a:pPr>
            <a:endParaRPr/>
          </a:p>
          <a:p>
            <a:pPr marL="431800" lvl="0" indent="0" rtl="0">
              <a:spcBef>
                <a:spcPts val="0"/>
              </a:spcBef>
              <a:spcAft>
                <a:spcPts val="0"/>
              </a:spcAft>
              <a:buNone/>
            </a:pPr>
            <a:endParaRPr/>
          </a:p>
          <a:p>
            <a:pPr marL="431800" lvl="0" indent="0" rtl="0">
              <a:spcBef>
                <a:spcPts val="0"/>
              </a:spcBef>
              <a:spcAft>
                <a:spcPts val="0"/>
              </a:spcAft>
              <a:buNone/>
            </a:pPr>
            <a:endParaRPr/>
          </a:p>
          <a:p>
            <a:pPr marL="431800" lvl="0" indent="0" rtl="0">
              <a:spcBef>
                <a:spcPts val="0"/>
              </a:spcBef>
              <a:spcAft>
                <a:spcPts val="0"/>
              </a:spcAft>
              <a:buNone/>
            </a:pPr>
            <a:endParaRPr/>
          </a:p>
          <a:p>
            <a:pPr marL="0" lvl="0" indent="0" rtl="0">
              <a:spcBef>
                <a:spcPts val="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Safety Quiz TOMORROW...let’s review.</a:t>
            </a:r>
            <a:endParaRPr/>
          </a:p>
        </p:txBody>
      </p:sp>
      <p:sp>
        <p:nvSpPr>
          <p:cNvPr id="127" name="Google Shape;127;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31800" lvl="0" indent="0" rtl="0">
              <a:spcBef>
                <a:spcPts val="0"/>
              </a:spcBef>
              <a:spcAft>
                <a:spcPts val="0"/>
              </a:spcAft>
              <a:buNone/>
            </a:pPr>
            <a:r>
              <a:rPr lang="en" sz="2400">
                <a:solidFill>
                  <a:schemeClr val="dk1"/>
                </a:solidFill>
              </a:rPr>
              <a:t>10.  If a piece of equipment is not working</a:t>
            </a:r>
            <a:endParaRPr sz="2400">
              <a:solidFill>
                <a:schemeClr val="dk1"/>
              </a:solidFill>
            </a:endParaRPr>
          </a:p>
          <a:p>
            <a:pPr marL="431800" lvl="0" indent="0" rtl="0">
              <a:spcBef>
                <a:spcPts val="0"/>
              </a:spcBef>
              <a:spcAft>
                <a:spcPts val="0"/>
              </a:spcAft>
              <a:buNone/>
            </a:pPr>
            <a:r>
              <a:rPr lang="en" sz="2400">
                <a:solidFill>
                  <a:schemeClr val="dk1"/>
                </a:solidFill>
              </a:rPr>
              <a:t>properly, stop, turn it off, and tell</a:t>
            </a:r>
            <a:endParaRPr sz="2400">
              <a:solidFill>
                <a:schemeClr val="dk1"/>
              </a:solidFill>
            </a:endParaRPr>
          </a:p>
          <a:p>
            <a:pPr marL="431800" lvl="0" indent="0" rtl="0">
              <a:spcBef>
                <a:spcPts val="0"/>
              </a:spcBef>
              <a:spcAft>
                <a:spcPts val="0"/>
              </a:spcAft>
              <a:buNone/>
            </a:pPr>
            <a:r>
              <a:rPr lang="en" sz="2400">
                <a:solidFill>
                  <a:schemeClr val="dk1"/>
                </a:solidFill>
              </a:rPr>
              <a:t>A.    the custodian.</a:t>
            </a:r>
            <a:endParaRPr sz="2400">
              <a:solidFill>
                <a:schemeClr val="dk1"/>
              </a:solidFill>
            </a:endParaRPr>
          </a:p>
          <a:p>
            <a:pPr marL="431800" lvl="0" indent="0" rtl="0">
              <a:spcBef>
                <a:spcPts val="0"/>
              </a:spcBef>
              <a:spcAft>
                <a:spcPts val="0"/>
              </a:spcAft>
              <a:buNone/>
            </a:pPr>
            <a:r>
              <a:rPr lang="en" sz="2400">
                <a:solidFill>
                  <a:schemeClr val="dk1"/>
                </a:solidFill>
              </a:rPr>
              <a:t>B.   your lab partner.</a:t>
            </a:r>
            <a:endParaRPr sz="2400">
              <a:solidFill>
                <a:schemeClr val="dk1"/>
              </a:solidFill>
            </a:endParaRPr>
          </a:p>
          <a:p>
            <a:pPr marL="431800" lvl="0" indent="0" rtl="0">
              <a:spcBef>
                <a:spcPts val="0"/>
              </a:spcBef>
              <a:spcAft>
                <a:spcPts val="0"/>
              </a:spcAft>
              <a:buNone/>
            </a:pPr>
            <a:r>
              <a:rPr lang="en" sz="2400">
                <a:solidFill>
                  <a:schemeClr val="dk1"/>
                </a:solidFill>
              </a:rPr>
              <a:t>C.   your best friend in the class.</a:t>
            </a:r>
            <a:endParaRPr sz="2400">
              <a:solidFill>
                <a:schemeClr val="dk1"/>
              </a:solidFill>
            </a:endParaRPr>
          </a:p>
          <a:p>
            <a:pPr marL="431800" lvl="0" indent="0" rtl="0">
              <a:spcBef>
                <a:spcPts val="0"/>
              </a:spcBef>
              <a:spcAft>
                <a:spcPts val="0"/>
              </a:spcAft>
              <a:buNone/>
            </a:pPr>
            <a:r>
              <a:rPr lang="en" sz="2400">
                <a:solidFill>
                  <a:schemeClr val="dk1"/>
                </a:solidFill>
              </a:rPr>
              <a:t>D.   the science teacher.</a:t>
            </a:r>
            <a:endParaRPr sz="2400">
              <a:solidFill>
                <a:schemeClr val="dk1"/>
              </a:solidFill>
            </a:endParaRPr>
          </a:p>
          <a:p>
            <a:pPr marL="431800" lvl="0" indent="0" rtl="0">
              <a:spcBef>
                <a:spcPts val="0"/>
              </a:spcBef>
              <a:spcAft>
                <a:spcPts val="0"/>
              </a:spcAft>
              <a:buNone/>
            </a:pPr>
            <a:endParaRPr>
              <a:solidFill>
                <a:schemeClr val="dk1"/>
              </a:solidFill>
            </a:endParaRPr>
          </a:p>
          <a:p>
            <a:pPr marL="431800" lvl="0" indent="0" rtl="0">
              <a:spcBef>
                <a:spcPts val="0"/>
              </a:spcBef>
              <a:spcAft>
                <a:spcPts val="0"/>
              </a:spcAft>
              <a:buNone/>
            </a:pPr>
            <a:endParaRPr>
              <a:solidFill>
                <a:schemeClr val="dk1"/>
              </a:solidFill>
            </a:endParaRPr>
          </a:p>
          <a:p>
            <a:pPr marL="431800" lvl="0" indent="0" rtl="0">
              <a:spcBef>
                <a:spcPts val="0"/>
              </a:spcBef>
              <a:spcAft>
                <a:spcPts val="0"/>
              </a:spcAft>
              <a:buNone/>
            </a:pPr>
            <a:endParaRPr/>
          </a:p>
          <a:p>
            <a:pPr marL="431800" lvl="0" indent="0" rtl="0">
              <a:spcBef>
                <a:spcPts val="0"/>
              </a:spcBef>
              <a:spcAft>
                <a:spcPts val="0"/>
              </a:spcAft>
              <a:buNone/>
            </a:pPr>
            <a:endParaRPr/>
          </a:p>
          <a:p>
            <a:pPr marL="431800" lvl="0" indent="0" rtl="0">
              <a:spcBef>
                <a:spcPts val="0"/>
              </a:spcBef>
              <a:spcAft>
                <a:spcPts val="0"/>
              </a:spcAft>
              <a:buNone/>
            </a:pPr>
            <a:endParaRPr/>
          </a:p>
          <a:p>
            <a:pPr marL="431800" lvl="0" indent="0" rtl="0">
              <a:spcBef>
                <a:spcPts val="0"/>
              </a:spcBef>
              <a:spcAft>
                <a:spcPts val="0"/>
              </a:spcAft>
              <a:buNone/>
            </a:pPr>
            <a:endParaRPr/>
          </a:p>
          <a:p>
            <a:pPr marL="431800" lvl="0" indent="0" rtl="0">
              <a:spcBef>
                <a:spcPts val="0"/>
              </a:spcBef>
              <a:spcAft>
                <a:spcPts val="0"/>
              </a:spcAft>
              <a:buNone/>
            </a:pPr>
            <a:endParaRPr/>
          </a:p>
          <a:p>
            <a:pPr marL="0" lvl="0" indent="0" rtl="0">
              <a:spcBef>
                <a:spcPts val="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253350" y="204325"/>
            <a:ext cx="3129300" cy="13287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What is wrong with </a:t>
            </a:r>
            <a:endParaRPr/>
          </a:p>
          <a:p>
            <a:pPr marL="0" lvl="0" indent="0" algn="ctr">
              <a:spcBef>
                <a:spcPts val="0"/>
              </a:spcBef>
              <a:spcAft>
                <a:spcPts val="0"/>
              </a:spcAft>
              <a:buNone/>
            </a:pPr>
            <a:r>
              <a:rPr lang="en"/>
              <a:t>this picture?</a:t>
            </a:r>
            <a:endParaRPr/>
          </a:p>
        </p:txBody>
      </p:sp>
      <p:pic>
        <p:nvPicPr>
          <p:cNvPr id="61" name="Google Shape;61;p14"/>
          <p:cNvPicPr preferRelativeResize="0"/>
          <p:nvPr/>
        </p:nvPicPr>
        <p:blipFill>
          <a:blip r:embed="rId3">
            <a:alphaModFix/>
          </a:blip>
          <a:stretch>
            <a:fillRect/>
          </a:stretch>
        </p:blipFill>
        <p:spPr>
          <a:xfrm>
            <a:off x="3458550" y="0"/>
            <a:ext cx="568545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u="sng">
                <a:solidFill>
                  <a:schemeClr val="hlink"/>
                </a:solidFill>
                <a:hlinkClick r:id="rId3"/>
              </a:rPr>
              <a:t>Safety Contract</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a:spcBef>
                <a:spcPts val="0"/>
              </a:spcBef>
              <a:spcAft>
                <a:spcPts val="1600"/>
              </a:spcAft>
              <a:buNone/>
            </a:pPr>
            <a:r>
              <a:rPr lang="en" sz="4800"/>
              <a:t>This MUST be signed in order to participate in any labs in the classroom.  </a:t>
            </a:r>
            <a:endParaRPr sz="4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Safety Quiz TOMORROW...let’s review.</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2400"/>
              <a:t>1.  Approved eye protection devices</a:t>
            </a:r>
            <a:endParaRPr sz="2400"/>
          </a:p>
          <a:p>
            <a:pPr marL="0" lvl="0" indent="0" rtl="0">
              <a:spcBef>
                <a:spcPts val="1600"/>
              </a:spcBef>
              <a:spcAft>
                <a:spcPts val="0"/>
              </a:spcAft>
              <a:buClr>
                <a:schemeClr val="dk1"/>
              </a:buClr>
              <a:buSzPts val="1100"/>
              <a:buFont typeface="Arial"/>
              <a:buNone/>
            </a:pPr>
            <a:r>
              <a:rPr lang="en" sz="2400"/>
              <a:t>(such as goggles) are worn in the lab</a:t>
            </a:r>
            <a:endParaRPr sz="2400"/>
          </a:p>
          <a:p>
            <a:pPr marL="431800" lvl="0" indent="0" rtl="0">
              <a:spcBef>
                <a:spcPts val="1600"/>
              </a:spcBef>
              <a:spcAft>
                <a:spcPts val="0"/>
              </a:spcAft>
              <a:buClr>
                <a:schemeClr val="dk1"/>
              </a:buClr>
              <a:buSzPts val="1100"/>
              <a:buFont typeface="Arial"/>
              <a:buNone/>
            </a:pPr>
            <a:r>
              <a:rPr lang="en" sz="2400"/>
              <a:t>A.    to avoid eye strain.</a:t>
            </a:r>
            <a:endParaRPr sz="2400"/>
          </a:p>
          <a:p>
            <a:pPr marL="431800" lvl="0" indent="0" rtl="0">
              <a:spcBef>
                <a:spcPts val="0"/>
              </a:spcBef>
              <a:spcAft>
                <a:spcPts val="0"/>
              </a:spcAft>
              <a:buClr>
                <a:schemeClr val="dk1"/>
              </a:buClr>
              <a:buSzPts val="1100"/>
              <a:buFont typeface="Arial"/>
              <a:buNone/>
            </a:pPr>
            <a:r>
              <a:rPr lang="en" sz="2400"/>
              <a:t>B.   to improve your vision.</a:t>
            </a:r>
            <a:endParaRPr sz="2400"/>
          </a:p>
          <a:p>
            <a:pPr marL="431800" lvl="0" indent="0" rtl="0">
              <a:spcBef>
                <a:spcPts val="0"/>
              </a:spcBef>
              <a:spcAft>
                <a:spcPts val="0"/>
              </a:spcAft>
              <a:buClr>
                <a:schemeClr val="dk1"/>
              </a:buClr>
              <a:buSzPts val="1100"/>
              <a:buFont typeface="Arial"/>
              <a:buNone/>
            </a:pPr>
            <a:r>
              <a:rPr lang="en" sz="2400"/>
              <a:t>C.   only if you don’t have corrective</a:t>
            </a:r>
            <a:endParaRPr sz="2400"/>
          </a:p>
          <a:p>
            <a:pPr marL="431800" lvl="0" indent="0" rtl="0">
              <a:spcBef>
                <a:spcPts val="0"/>
              </a:spcBef>
              <a:spcAft>
                <a:spcPts val="0"/>
              </a:spcAft>
              <a:buClr>
                <a:schemeClr val="dk1"/>
              </a:buClr>
              <a:buSzPts val="1100"/>
              <a:buFont typeface="Arial"/>
              <a:buNone/>
            </a:pPr>
            <a:r>
              <a:rPr lang="en" sz="2400"/>
              <a:t>glasses.</a:t>
            </a:r>
            <a:endParaRPr sz="2400"/>
          </a:p>
          <a:p>
            <a:pPr marL="431800" lvl="0" indent="0" rtl="0">
              <a:spcBef>
                <a:spcPts val="0"/>
              </a:spcBef>
              <a:spcAft>
                <a:spcPts val="0"/>
              </a:spcAft>
              <a:buClr>
                <a:schemeClr val="dk1"/>
              </a:buClr>
              <a:buSzPts val="1100"/>
              <a:buFont typeface="Arial"/>
              <a:buNone/>
            </a:pPr>
            <a:r>
              <a:rPr lang="en" sz="2400"/>
              <a:t>D.   any time chemicals, heat or</a:t>
            </a:r>
            <a:endParaRPr sz="2400"/>
          </a:p>
          <a:p>
            <a:pPr marL="431800" lvl="0" indent="0" rtl="0">
              <a:spcBef>
                <a:spcPts val="0"/>
              </a:spcBef>
              <a:spcAft>
                <a:spcPts val="0"/>
              </a:spcAft>
              <a:buClr>
                <a:schemeClr val="dk1"/>
              </a:buClr>
              <a:buSzPts val="1100"/>
              <a:buFont typeface="Arial"/>
              <a:buNone/>
            </a:pPr>
            <a:r>
              <a:rPr lang="en" sz="2400"/>
              <a:t>glassware are used.</a:t>
            </a:r>
            <a:endParaRPr sz="2400"/>
          </a:p>
          <a:p>
            <a:pPr marL="0" lvl="0" indent="0">
              <a:spcBef>
                <a:spcPts val="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t>Safety Quiz TOMORROW...let’s review.</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31800" lvl="0" indent="-431800" rtl="0">
              <a:spcBef>
                <a:spcPts val="0"/>
              </a:spcBef>
              <a:spcAft>
                <a:spcPts val="0"/>
              </a:spcAft>
              <a:buClr>
                <a:schemeClr val="dk1"/>
              </a:buClr>
              <a:buSzPts val="1100"/>
              <a:buFont typeface="Arial"/>
              <a:buNone/>
            </a:pPr>
            <a:r>
              <a:rPr lang="en" sz="2400"/>
              <a:t>2.  If you don’t understand a direction</a:t>
            </a:r>
            <a:endParaRPr sz="2400"/>
          </a:p>
          <a:p>
            <a:pPr marL="431800" lvl="0" indent="-431800" rtl="0">
              <a:spcBef>
                <a:spcPts val="0"/>
              </a:spcBef>
              <a:spcAft>
                <a:spcPts val="0"/>
              </a:spcAft>
              <a:buClr>
                <a:schemeClr val="dk1"/>
              </a:buClr>
              <a:buSzPts val="1100"/>
              <a:buFont typeface="Arial"/>
              <a:buNone/>
            </a:pPr>
            <a:r>
              <a:rPr lang="en" sz="2400"/>
              <a:t>or part of a lab procedure, you should</a:t>
            </a:r>
            <a:endParaRPr sz="2400"/>
          </a:p>
          <a:p>
            <a:pPr marL="431800" lvl="0" indent="0" rtl="0">
              <a:spcBef>
                <a:spcPts val="0"/>
              </a:spcBef>
              <a:spcAft>
                <a:spcPts val="0"/>
              </a:spcAft>
              <a:buClr>
                <a:schemeClr val="dk1"/>
              </a:buClr>
              <a:buSzPts val="1100"/>
              <a:buFont typeface="Arial"/>
              <a:buNone/>
            </a:pPr>
            <a:r>
              <a:rPr lang="en" sz="2400"/>
              <a:t>A.    figure it out as you do the lab.</a:t>
            </a:r>
            <a:endParaRPr sz="2400"/>
          </a:p>
          <a:p>
            <a:pPr marL="431800" lvl="0" indent="0" rtl="0">
              <a:spcBef>
                <a:spcPts val="0"/>
              </a:spcBef>
              <a:spcAft>
                <a:spcPts val="0"/>
              </a:spcAft>
              <a:buClr>
                <a:schemeClr val="dk1"/>
              </a:buClr>
              <a:buSzPts val="1100"/>
              <a:buFont typeface="Arial"/>
              <a:buNone/>
            </a:pPr>
            <a:r>
              <a:rPr lang="en" sz="2400"/>
              <a:t>B.   try several methods until</a:t>
            </a:r>
            <a:endParaRPr sz="2400"/>
          </a:p>
          <a:p>
            <a:pPr marL="431800" lvl="0" indent="0" rtl="0">
              <a:spcBef>
                <a:spcPts val="0"/>
              </a:spcBef>
              <a:spcAft>
                <a:spcPts val="0"/>
              </a:spcAft>
              <a:buClr>
                <a:schemeClr val="dk1"/>
              </a:buClr>
              <a:buSzPts val="1100"/>
              <a:buFont typeface="Arial"/>
              <a:buNone/>
            </a:pPr>
            <a:r>
              <a:rPr lang="en" sz="2400"/>
              <a:t>something works.</a:t>
            </a:r>
            <a:endParaRPr sz="2400"/>
          </a:p>
          <a:p>
            <a:pPr marL="431800" lvl="0" indent="0" rtl="0">
              <a:spcBef>
                <a:spcPts val="0"/>
              </a:spcBef>
              <a:spcAft>
                <a:spcPts val="0"/>
              </a:spcAft>
              <a:buClr>
                <a:schemeClr val="dk1"/>
              </a:buClr>
              <a:buSzPts val="1100"/>
              <a:buFont typeface="Arial"/>
              <a:buNone/>
            </a:pPr>
            <a:r>
              <a:rPr lang="en" sz="2400"/>
              <a:t>C.    ask the instructor before continuing.</a:t>
            </a:r>
            <a:endParaRPr sz="2400"/>
          </a:p>
          <a:p>
            <a:pPr marL="431800" lvl="0" indent="0" rtl="0">
              <a:spcBef>
                <a:spcPts val="0"/>
              </a:spcBef>
              <a:spcAft>
                <a:spcPts val="0"/>
              </a:spcAft>
              <a:buClr>
                <a:schemeClr val="dk1"/>
              </a:buClr>
              <a:buSzPts val="1100"/>
              <a:buFont typeface="Arial"/>
              <a:buNone/>
            </a:pPr>
            <a:r>
              <a:rPr lang="en" sz="2400"/>
              <a:t>D.   skip it and go on to the next part.</a:t>
            </a:r>
            <a:endParaRPr sz="2400"/>
          </a:p>
          <a:p>
            <a:pPr marL="0" lvl="0" indent="0">
              <a:spcBef>
                <a:spcPts val="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Safety Quiz TOMORROW...let’s review.</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31800" lvl="0" indent="-431800" rtl="0">
              <a:spcBef>
                <a:spcPts val="0"/>
              </a:spcBef>
              <a:spcAft>
                <a:spcPts val="0"/>
              </a:spcAft>
              <a:buNone/>
            </a:pPr>
            <a:r>
              <a:rPr lang="en" sz="2400"/>
              <a:t>3.  After completing an experiment, all wastes</a:t>
            </a:r>
            <a:endParaRPr sz="2400"/>
          </a:p>
          <a:p>
            <a:pPr marL="431800" lvl="0" indent="-431800" rtl="0">
              <a:spcBef>
                <a:spcPts val="0"/>
              </a:spcBef>
              <a:spcAft>
                <a:spcPts val="0"/>
              </a:spcAft>
              <a:buNone/>
            </a:pPr>
            <a:r>
              <a:rPr lang="en" sz="2400"/>
              <a:t>should be</a:t>
            </a:r>
            <a:endParaRPr sz="2400"/>
          </a:p>
          <a:p>
            <a:pPr marL="431800" lvl="0" indent="0" rtl="0">
              <a:spcBef>
                <a:spcPts val="0"/>
              </a:spcBef>
              <a:spcAft>
                <a:spcPts val="0"/>
              </a:spcAft>
              <a:buNone/>
            </a:pPr>
            <a:r>
              <a:rPr lang="en" sz="2400"/>
              <a:t>A.    left at your lab station for the next class</a:t>
            </a:r>
            <a:endParaRPr sz="2400"/>
          </a:p>
          <a:p>
            <a:pPr marL="431800" lvl="0" indent="0" rtl="0">
              <a:spcBef>
                <a:spcPts val="0"/>
              </a:spcBef>
              <a:spcAft>
                <a:spcPts val="0"/>
              </a:spcAft>
              <a:buNone/>
            </a:pPr>
            <a:r>
              <a:rPr lang="en" sz="2400"/>
              <a:t>B.   disposed of according to your teacher’s</a:t>
            </a:r>
            <a:endParaRPr sz="2400"/>
          </a:p>
          <a:p>
            <a:pPr marL="431800" lvl="0" indent="0" rtl="0">
              <a:spcBef>
                <a:spcPts val="0"/>
              </a:spcBef>
              <a:spcAft>
                <a:spcPts val="0"/>
              </a:spcAft>
              <a:buNone/>
            </a:pPr>
            <a:r>
              <a:rPr lang="en" sz="2400"/>
              <a:t>directions.</a:t>
            </a:r>
            <a:endParaRPr sz="2400"/>
          </a:p>
          <a:p>
            <a:pPr marL="431800" lvl="0" indent="0" rtl="0">
              <a:spcBef>
                <a:spcPts val="0"/>
              </a:spcBef>
              <a:spcAft>
                <a:spcPts val="0"/>
              </a:spcAft>
              <a:buNone/>
            </a:pPr>
            <a:r>
              <a:rPr lang="en" sz="2400"/>
              <a:t>C.   dumped in the sink.</a:t>
            </a:r>
            <a:endParaRPr sz="2400"/>
          </a:p>
          <a:p>
            <a:pPr marL="431800" lvl="0" indent="0" rtl="0">
              <a:spcBef>
                <a:spcPts val="0"/>
              </a:spcBef>
              <a:spcAft>
                <a:spcPts val="0"/>
              </a:spcAft>
              <a:buNone/>
            </a:pPr>
            <a:r>
              <a:rPr lang="en" sz="2400"/>
              <a:t>D.   taken home.</a:t>
            </a:r>
            <a:endParaRPr sz="2400"/>
          </a:p>
          <a:p>
            <a:pPr marL="431800" lvl="0" indent="0" rtl="0">
              <a:spcBef>
                <a:spcPts val="0"/>
              </a:spcBef>
              <a:spcAft>
                <a:spcPts val="0"/>
              </a:spcAft>
              <a:buNone/>
            </a:pPr>
            <a:endParaRPr/>
          </a:p>
          <a:p>
            <a:pPr marL="0" lvl="0" indent="0" rtl="0">
              <a:spcBef>
                <a:spcPts val="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Safety Quiz TOMORROW...let’s review.</a:t>
            </a: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31800" lvl="0" indent="-431800" rtl="0">
              <a:spcBef>
                <a:spcPts val="0"/>
              </a:spcBef>
              <a:spcAft>
                <a:spcPts val="0"/>
              </a:spcAft>
              <a:buNone/>
            </a:pPr>
            <a:r>
              <a:rPr lang="en" sz="2400"/>
              <a:t>4.  You have been injured in the lab (cut, burn, etc.).</a:t>
            </a:r>
            <a:endParaRPr sz="2400"/>
          </a:p>
          <a:p>
            <a:pPr marL="431800" lvl="0" indent="-431800" rtl="0">
              <a:spcBef>
                <a:spcPts val="0"/>
              </a:spcBef>
              <a:spcAft>
                <a:spcPts val="0"/>
              </a:spcAft>
              <a:buNone/>
            </a:pPr>
            <a:r>
              <a:rPr lang="en" sz="2400"/>
              <a:t>First you should</a:t>
            </a:r>
            <a:endParaRPr sz="2400"/>
          </a:p>
          <a:p>
            <a:pPr marL="431800" lvl="0" indent="0" rtl="0">
              <a:spcBef>
                <a:spcPts val="0"/>
              </a:spcBef>
              <a:spcAft>
                <a:spcPts val="0"/>
              </a:spcAft>
              <a:buNone/>
            </a:pPr>
            <a:r>
              <a:rPr lang="en" sz="2400"/>
              <a:t>A.    visit the school nurse after class.</a:t>
            </a:r>
            <a:endParaRPr sz="2400"/>
          </a:p>
          <a:p>
            <a:pPr marL="431800" lvl="0" indent="0" rtl="0">
              <a:spcBef>
                <a:spcPts val="0"/>
              </a:spcBef>
              <a:spcAft>
                <a:spcPts val="0"/>
              </a:spcAft>
              <a:buNone/>
            </a:pPr>
            <a:r>
              <a:rPr lang="en" sz="2400"/>
              <a:t>B.   see a doctor after school.</a:t>
            </a:r>
            <a:endParaRPr sz="2400"/>
          </a:p>
          <a:p>
            <a:pPr marL="431800" lvl="0" indent="0" rtl="0">
              <a:spcBef>
                <a:spcPts val="0"/>
              </a:spcBef>
              <a:spcAft>
                <a:spcPts val="0"/>
              </a:spcAft>
              <a:buNone/>
            </a:pPr>
            <a:r>
              <a:rPr lang="en" sz="2400"/>
              <a:t>C.   tell the science teacher at once.</a:t>
            </a:r>
            <a:endParaRPr sz="2400"/>
          </a:p>
          <a:p>
            <a:pPr marL="431800" lvl="0" indent="0" rtl="0">
              <a:spcBef>
                <a:spcPts val="0"/>
              </a:spcBef>
              <a:spcAft>
                <a:spcPts val="0"/>
              </a:spcAft>
              <a:buNone/>
            </a:pPr>
            <a:r>
              <a:rPr lang="en" sz="2400"/>
              <a:t>D.   apply first aid yourself.</a:t>
            </a:r>
            <a:endParaRPr sz="2400"/>
          </a:p>
          <a:p>
            <a:pPr marL="431800" lvl="0" indent="0" rtl="0">
              <a:spcBef>
                <a:spcPts val="0"/>
              </a:spcBef>
              <a:spcAft>
                <a:spcPts val="0"/>
              </a:spcAft>
              <a:buNone/>
            </a:pPr>
            <a:endParaRPr/>
          </a:p>
          <a:p>
            <a:pPr marL="431800" lvl="0" indent="0" rtl="0">
              <a:spcBef>
                <a:spcPts val="0"/>
              </a:spcBef>
              <a:spcAft>
                <a:spcPts val="0"/>
              </a:spcAft>
              <a:buNone/>
            </a:pPr>
            <a:endParaRPr/>
          </a:p>
          <a:p>
            <a:pPr marL="0" lvl="0" indent="0" rtl="0">
              <a:spcBef>
                <a:spcPts val="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Safety Quiz TOMORROW...let’s review.</a:t>
            </a:r>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31800" lvl="0" indent="-431800" rtl="0">
              <a:spcBef>
                <a:spcPts val="0"/>
              </a:spcBef>
              <a:spcAft>
                <a:spcPts val="0"/>
              </a:spcAft>
              <a:buNone/>
            </a:pPr>
            <a:r>
              <a:rPr lang="en" sz="2400"/>
              <a:t>5.  When gathering glassware and equipment</a:t>
            </a:r>
            <a:endParaRPr sz="2400"/>
          </a:p>
          <a:p>
            <a:pPr marL="431800" lvl="0" indent="-431800" rtl="0">
              <a:spcBef>
                <a:spcPts val="0"/>
              </a:spcBef>
              <a:spcAft>
                <a:spcPts val="0"/>
              </a:spcAft>
              <a:buNone/>
            </a:pPr>
            <a:r>
              <a:rPr lang="en" sz="2400"/>
              <a:t>for an experiment, you should</a:t>
            </a:r>
            <a:endParaRPr sz="2400"/>
          </a:p>
          <a:p>
            <a:pPr marL="431800" lvl="0" indent="0" rtl="0">
              <a:spcBef>
                <a:spcPts val="0"/>
              </a:spcBef>
              <a:spcAft>
                <a:spcPts val="0"/>
              </a:spcAft>
              <a:buNone/>
            </a:pPr>
            <a:r>
              <a:rPr lang="en" sz="2400"/>
              <a:t>A.    read all directions carefully to know what</a:t>
            </a:r>
            <a:endParaRPr sz="2400"/>
          </a:p>
          <a:p>
            <a:pPr marL="431800" lvl="0" indent="0" rtl="0">
              <a:spcBef>
                <a:spcPts val="0"/>
              </a:spcBef>
              <a:spcAft>
                <a:spcPts val="0"/>
              </a:spcAft>
              <a:buNone/>
            </a:pPr>
            <a:r>
              <a:rPr lang="en" sz="2400"/>
              <a:t>equipment is necessary.</a:t>
            </a:r>
            <a:endParaRPr sz="2400"/>
          </a:p>
          <a:p>
            <a:pPr marL="431800" lvl="0" indent="0" rtl="0">
              <a:spcBef>
                <a:spcPts val="0"/>
              </a:spcBef>
              <a:spcAft>
                <a:spcPts val="0"/>
              </a:spcAft>
              <a:buNone/>
            </a:pPr>
            <a:r>
              <a:rPr lang="en" sz="2400"/>
              <a:t>B.    examine all glassware to check for chips</a:t>
            </a:r>
            <a:endParaRPr sz="2400"/>
          </a:p>
          <a:p>
            <a:pPr marL="431800" lvl="0" indent="0" rtl="0">
              <a:spcBef>
                <a:spcPts val="0"/>
              </a:spcBef>
              <a:spcAft>
                <a:spcPts val="0"/>
              </a:spcAft>
              <a:buNone/>
            </a:pPr>
            <a:r>
              <a:rPr lang="en" sz="2400"/>
              <a:t>or cracks.</a:t>
            </a:r>
            <a:endParaRPr sz="2400"/>
          </a:p>
          <a:p>
            <a:pPr marL="431800" lvl="0" indent="0" rtl="0">
              <a:spcBef>
                <a:spcPts val="0"/>
              </a:spcBef>
              <a:spcAft>
                <a:spcPts val="0"/>
              </a:spcAft>
              <a:buNone/>
            </a:pPr>
            <a:r>
              <a:rPr lang="en" sz="2400"/>
              <a:t>C.   clean any glassware that appears dirty.</a:t>
            </a:r>
            <a:endParaRPr sz="2400"/>
          </a:p>
          <a:p>
            <a:pPr marL="431800" lvl="0" indent="0" rtl="0">
              <a:spcBef>
                <a:spcPts val="0"/>
              </a:spcBef>
              <a:spcAft>
                <a:spcPts val="0"/>
              </a:spcAft>
              <a:buNone/>
            </a:pPr>
            <a:r>
              <a:rPr lang="en" sz="2400"/>
              <a:t>D.   all of the above.</a:t>
            </a:r>
            <a:endParaRPr sz="2400"/>
          </a:p>
          <a:p>
            <a:pPr marL="431800" lvl="0" indent="0" rtl="0">
              <a:spcBef>
                <a:spcPts val="0"/>
              </a:spcBef>
              <a:spcAft>
                <a:spcPts val="0"/>
              </a:spcAft>
              <a:buNone/>
            </a:pPr>
            <a:endParaRPr/>
          </a:p>
          <a:p>
            <a:pPr marL="431800" lvl="0" indent="0" rtl="0">
              <a:spcBef>
                <a:spcPts val="0"/>
              </a:spcBef>
              <a:spcAft>
                <a:spcPts val="0"/>
              </a:spcAft>
              <a:buNone/>
            </a:pPr>
            <a:endParaRPr/>
          </a:p>
          <a:p>
            <a:pPr marL="431800" lvl="0" indent="0" rtl="0">
              <a:spcBef>
                <a:spcPts val="0"/>
              </a:spcBef>
              <a:spcAft>
                <a:spcPts val="0"/>
              </a:spcAft>
              <a:buNone/>
            </a:pPr>
            <a:endParaRPr/>
          </a:p>
          <a:p>
            <a:pPr marL="0" lvl="0" indent="0" rtl="0">
              <a:spcBef>
                <a:spcPts val="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Safety Quiz TOMORROW...let’s review.</a:t>
            </a:r>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31800" lvl="0" indent="0" rtl="0">
              <a:spcBef>
                <a:spcPts val="0"/>
              </a:spcBef>
              <a:spcAft>
                <a:spcPts val="0"/>
              </a:spcAft>
              <a:buNone/>
            </a:pPr>
            <a:r>
              <a:rPr lang="en" sz="2400"/>
              <a:t>6.  Long hair in the lab must be</a:t>
            </a:r>
            <a:endParaRPr sz="2400"/>
          </a:p>
          <a:p>
            <a:pPr marL="431800" lvl="0" indent="0" rtl="0">
              <a:spcBef>
                <a:spcPts val="0"/>
              </a:spcBef>
              <a:spcAft>
                <a:spcPts val="0"/>
              </a:spcAft>
              <a:buNone/>
            </a:pPr>
            <a:r>
              <a:rPr lang="en" sz="2400"/>
              <a:t>     A.  cut short.</a:t>
            </a:r>
            <a:endParaRPr sz="2400"/>
          </a:p>
          <a:p>
            <a:pPr marL="431800" lvl="0" indent="0" rtl="0">
              <a:spcBef>
                <a:spcPts val="0"/>
              </a:spcBef>
              <a:spcAft>
                <a:spcPts val="0"/>
              </a:spcAft>
              <a:buNone/>
            </a:pPr>
            <a:r>
              <a:rPr lang="en" sz="2400"/>
              <a:t>     B.  held away from the experiment with</a:t>
            </a:r>
            <a:endParaRPr sz="2400"/>
          </a:p>
          <a:p>
            <a:pPr marL="431800" lvl="0" indent="0" rtl="0">
              <a:spcBef>
                <a:spcPts val="0"/>
              </a:spcBef>
              <a:spcAft>
                <a:spcPts val="0"/>
              </a:spcAft>
              <a:buNone/>
            </a:pPr>
            <a:r>
              <a:rPr lang="en" sz="2400"/>
              <a:t>          one hand.</a:t>
            </a:r>
            <a:endParaRPr sz="2400"/>
          </a:p>
          <a:p>
            <a:pPr marL="431800" lvl="0" indent="0" rtl="0">
              <a:spcBef>
                <a:spcPts val="0"/>
              </a:spcBef>
              <a:spcAft>
                <a:spcPts val="0"/>
              </a:spcAft>
              <a:buNone/>
            </a:pPr>
            <a:r>
              <a:rPr lang="en" sz="2400"/>
              <a:t>     C.  always neatly groomed.</a:t>
            </a:r>
            <a:endParaRPr sz="2400"/>
          </a:p>
          <a:p>
            <a:pPr marL="431800" lvl="0" indent="0" rtl="0">
              <a:spcBef>
                <a:spcPts val="0"/>
              </a:spcBef>
              <a:spcAft>
                <a:spcPts val="0"/>
              </a:spcAft>
              <a:buNone/>
            </a:pPr>
            <a:r>
              <a:rPr lang="en" sz="2400"/>
              <a:t>     D.  tied back or kept entirely out of the way</a:t>
            </a:r>
            <a:endParaRPr sz="2400"/>
          </a:p>
          <a:p>
            <a:pPr marL="431800" lvl="0" indent="0" rtl="0">
              <a:spcBef>
                <a:spcPts val="0"/>
              </a:spcBef>
              <a:spcAft>
                <a:spcPts val="0"/>
              </a:spcAft>
              <a:buNone/>
            </a:pPr>
            <a:r>
              <a:rPr lang="en" sz="2400"/>
              <a:t>       	with a hair band or hairpins.</a:t>
            </a:r>
            <a:endParaRPr sz="2400"/>
          </a:p>
          <a:p>
            <a:pPr marL="431800" lvl="0" indent="0" rtl="0">
              <a:spcBef>
                <a:spcPts val="0"/>
              </a:spcBef>
              <a:spcAft>
                <a:spcPts val="0"/>
              </a:spcAft>
              <a:buNone/>
            </a:pPr>
            <a:endParaRPr/>
          </a:p>
          <a:p>
            <a:pPr marL="431800" lvl="0" indent="0" rtl="0">
              <a:spcBef>
                <a:spcPts val="0"/>
              </a:spcBef>
              <a:spcAft>
                <a:spcPts val="0"/>
              </a:spcAft>
              <a:buNone/>
            </a:pPr>
            <a:endParaRPr/>
          </a:p>
          <a:p>
            <a:pPr marL="431800" lvl="0" indent="0" rtl="0">
              <a:spcBef>
                <a:spcPts val="0"/>
              </a:spcBef>
              <a:spcAft>
                <a:spcPts val="0"/>
              </a:spcAft>
              <a:buNone/>
            </a:pPr>
            <a:endParaRPr/>
          </a:p>
          <a:p>
            <a:pPr marL="431800" lvl="0" indent="0" rtl="0">
              <a:spcBef>
                <a:spcPts val="0"/>
              </a:spcBef>
              <a:spcAft>
                <a:spcPts val="0"/>
              </a:spcAft>
              <a:buNone/>
            </a:pPr>
            <a:endParaRPr/>
          </a:p>
          <a:p>
            <a:pPr marL="0" lvl="0" indent="0" rtl="0">
              <a:spcBef>
                <a:spcPts val="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570</Words>
  <Application>Microsoft Office PowerPoint</Application>
  <PresentationFormat>On-screen Show (16:9)</PresentationFormat>
  <Paragraphs>104</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Simple Light</vt:lpstr>
      <vt:lpstr>Why is safety important in a laboratory setting?</vt:lpstr>
      <vt:lpstr>What is wrong with  this picture?</vt:lpstr>
      <vt:lpstr>Safety Contract</vt:lpstr>
      <vt:lpstr>Safety Quiz TOMORROW...let’s review.</vt:lpstr>
      <vt:lpstr>Safety Quiz TOMORROW...let’s review.</vt:lpstr>
      <vt:lpstr>Safety Quiz TOMORROW...let’s review.</vt:lpstr>
      <vt:lpstr>Safety Quiz TOMORROW...let’s review.</vt:lpstr>
      <vt:lpstr>Safety Quiz TOMORROW...let’s review.</vt:lpstr>
      <vt:lpstr>Safety Quiz TOMORROW...let’s review.</vt:lpstr>
      <vt:lpstr>Safety Quiz TOMORROW...let’s review.</vt:lpstr>
      <vt:lpstr>Safety Quiz TOMORROW...let’s review.</vt:lpstr>
      <vt:lpstr>Safety Quiz TOMORROW...let’s review.</vt:lpstr>
      <vt:lpstr>Safety Quiz TOMORROW...let’s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is safety important in a laboratory setting?</dc:title>
  <dc:creator>Lenovo</dc:creator>
  <cp:lastModifiedBy>Lenovo</cp:lastModifiedBy>
  <cp:revision>1</cp:revision>
  <dcterms:modified xsi:type="dcterms:W3CDTF">2018-09-10T05:40:28Z</dcterms:modified>
</cp:coreProperties>
</file>