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87" r:id="rId3"/>
    <p:sldId id="288" r:id="rId4"/>
    <p:sldId id="292" r:id="rId5"/>
    <p:sldId id="269" r:id="rId6"/>
    <p:sldId id="291" r:id="rId7"/>
    <p:sldId id="293" r:id="rId8"/>
    <p:sldId id="294" r:id="rId9"/>
    <p:sldId id="297" r:id="rId10"/>
    <p:sldId id="295" r:id="rId11"/>
    <p:sldId id="296" r:id="rId12"/>
    <p:sldId id="307" r:id="rId13"/>
    <p:sldId id="308" r:id="rId14"/>
    <p:sldId id="300" r:id="rId15"/>
    <p:sldId id="289" r:id="rId16"/>
    <p:sldId id="299" r:id="rId17"/>
    <p:sldId id="298" r:id="rId18"/>
    <p:sldId id="309" r:id="rId19"/>
    <p:sldId id="306" r:id="rId20"/>
    <p:sldId id="305" r:id="rId21"/>
    <p:sldId id="302" r:id="rId22"/>
    <p:sldId id="303" r:id="rId23"/>
    <p:sldId id="304" r:id="rId24"/>
    <p:sldId id="286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bg1"/>
        </a:solidFill>
        <a:latin typeface="Arial" charset="0"/>
        <a:ea typeface="ＭＳ Ｐゴシック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D9"/>
    <a:srgbClr val="B02ABB"/>
    <a:srgbClr val="660F4C"/>
    <a:srgbClr val="03F4FF"/>
    <a:srgbClr val="06FFE6"/>
    <a:srgbClr val="FF9701"/>
    <a:srgbClr val="FF9404"/>
    <a:srgbClr val="FF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F9DD6-D06D-4CAC-B277-BDABA4FD0F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EEC50-A342-4A52-84FC-9DF83FFB39A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1FAD1-B593-4E18-B37B-18073C5EBC0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0D8CF-FDD8-497D-9A26-DD574FD1EE5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8FCD27-308E-451B-9453-53D1BADCF54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3FB53-1237-4068-BFD5-47D8EE6741E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9441E-51F2-4A5F-9395-D7190A57AA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AE077-E85B-4988-83FE-DC0B18741FF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87A4-4753-4BFD-B33E-31658B29F79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A455-6FCB-452A-BE04-647767E5142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2513630-DFF7-47F2-BCBA-AEDA24429B3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0522D-F719-4B31-BA52-709200E2065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OuterBank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90925" y="3779838"/>
            <a:ext cx="196215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Box 24"/>
          <p:cNvSpPr txBox="1">
            <a:spLocks noChangeArrowheads="1"/>
          </p:cNvSpPr>
          <p:nvPr/>
        </p:nvSpPr>
        <p:spPr bwMode="auto">
          <a:xfrm>
            <a:off x="0" y="674400"/>
            <a:ext cx="9144000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800" smtClean="0">
                <a:solidFill>
                  <a:schemeClr val="tx1"/>
                </a:solidFill>
              </a:rPr>
              <a:t>LIFE </a:t>
            </a:r>
            <a:r>
              <a:rPr lang="en-US" altLang="en-US" sz="2800">
                <a:solidFill>
                  <a:schemeClr val="tx1"/>
                </a:solidFill>
              </a:rPr>
              <a:t>HISTORY OF AMERICAN </a:t>
            </a:r>
            <a:r>
              <a:rPr lang="en-US" altLang="en-US" sz="2800" smtClean="0">
                <a:solidFill>
                  <a:schemeClr val="tx1"/>
                </a:solidFill>
              </a:rPr>
              <a:t>SHAD</a:t>
            </a:r>
          </a:p>
          <a:p>
            <a:pPr algn="ctr" eaLnBrk="1" hangingPunct="1">
              <a:spcAft>
                <a:spcPts val="600"/>
              </a:spcAft>
            </a:pPr>
            <a:endParaRPr lang="en-US" altLang="en-US" sz="2000" smtClean="0">
              <a:solidFill>
                <a:schemeClr val="tx1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2000" smtClean="0">
                <a:solidFill>
                  <a:schemeClr val="tx1"/>
                </a:solidFill>
              </a:rPr>
              <a:t>Joe Hightower</a:t>
            </a:r>
          </a:p>
          <a:p>
            <a:pPr algn="ctr" eaLnBrk="1" hangingPunct="1">
              <a:spcAft>
                <a:spcPts val="600"/>
              </a:spcAft>
            </a:pPr>
            <a:r>
              <a:rPr lang="en-US" altLang="en-US" sz="2000" smtClean="0">
                <a:solidFill>
                  <a:schemeClr val="tx1"/>
                </a:solidFill>
              </a:rPr>
              <a:t>U. S. Geological Survey</a:t>
            </a:r>
            <a:endParaRPr lang="en-US" altLang="en-US" sz="2000">
              <a:solidFill>
                <a:schemeClr val="tx1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2000">
                <a:solidFill>
                  <a:schemeClr val="tx1"/>
                </a:solidFill>
              </a:rPr>
              <a:t>North Carolina State University</a:t>
            </a:r>
          </a:p>
          <a:p>
            <a:pPr algn="ctr" eaLnBrk="1" hangingPunct="1">
              <a:spcAft>
                <a:spcPts val="600"/>
              </a:spcAft>
            </a:pPr>
            <a:endParaRPr lang="en-US" altLang="en-US" sz="1100">
              <a:solidFill>
                <a:schemeClr val="tx1"/>
              </a:solidFill>
            </a:endParaRPr>
          </a:p>
          <a:p>
            <a:pPr algn="ctr" eaLnBrk="1" hangingPunct="1">
              <a:spcAft>
                <a:spcPts val="600"/>
              </a:spcAft>
            </a:pPr>
            <a:r>
              <a:rPr lang="en-US" altLang="en-US" sz="2400">
                <a:solidFill>
                  <a:schemeClr val="tx1"/>
                </a:solidFill>
              </a:rPr>
              <a:t>Shad in the Classroom Workshop – </a:t>
            </a:r>
            <a:r>
              <a:rPr lang="en-US" altLang="en-US" sz="2400" smtClean="0">
                <a:solidFill>
                  <a:schemeClr val="tx1"/>
                </a:solidFill>
              </a:rPr>
              <a:t>22 </a:t>
            </a:r>
            <a:r>
              <a:rPr lang="en-US" altLang="en-US" sz="2400">
                <a:solidFill>
                  <a:schemeClr val="tx1"/>
                </a:solidFill>
              </a:rPr>
              <a:t>February </a:t>
            </a:r>
            <a:r>
              <a:rPr lang="en-US" altLang="en-US" sz="2400" smtClean="0">
                <a:solidFill>
                  <a:schemeClr val="tx1"/>
                </a:solidFill>
              </a:rPr>
              <a:t>2014</a:t>
            </a:r>
            <a:endParaRPr lang="en-US" altLang="en-US" sz="2400">
              <a:solidFill>
                <a:schemeClr val="tx1"/>
              </a:solidFill>
            </a:endParaRPr>
          </a:p>
        </p:txBody>
      </p:sp>
      <p:grpSp>
        <p:nvGrpSpPr>
          <p:cNvPr id="2" name="Group 22"/>
          <p:cNvGrpSpPr>
            <a:grpSpLocks noChangeAspect="1"/>
          </p:cNvGrpSpPr>
          <p:nvPr/>
        </p:nvGrpSpPr>
        <p:grpSpPr>
          <a:xfrm>
            <a:off x="5791217" y="3429000"/>
            <a:ext cx="3178023" cy="1271460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4" name="Freeform 23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25" name="Picture 14" descr="AmericanShad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6"/>
          <p:cNvGrpSpPr>
            <a:grpSpLocks noChangeAspect="1"/>
          </p:cNvGrpSpPr>
          <p:nvPr/>
        </p:nvGrpSpPr>
        <p:grpSpPr>
          <a:xfrm>
            <a:off x="5562593" y="5486400"/>
            <a:ext cx="3475138" cy="1390332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28" name="Freeform 27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29" name="Picture 14" descr="AmericanShad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9"/>
          <p:cNvGrpSpPr>
            <a:grpSpLocks noChangeAspect="1"/>
          </p:cNvGrpSpPr>
          <p:nvPr/>
        </p:nvGrpSpPr>
        <p:grpSpPr>
          <a:xfrm>
            <a:off x="5638806" y="4495800"/>
            <a:ext cx="2903758" cy="1161732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31" name="Freeform 30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32" name="Picture 14" descr="AmericanShad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2"/>
          <p:cNvGrpSpPr>
            <a:grpSpLocks noChangeAspect="1"/>
          </p:cNvGrpSpPr>
          <p:nvPr/>
        </p:nvGrpSpPr>
        <p:grpSpPr>
          <a:xfrm>
            <a:off x="387709" y="3721166"/>
            <a:ext cx="983891" cy="393634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34" name="Freeform 33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35" name="Picture 14" descr="AmericanShad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5"/>
          <p:cNvGrpSpPr>
            <a:grpSpLocks noChangeAspect="1"/>
          </p:cNvGrpSpPr>
          <p:nvPr/>
        </p:nvGrpSpPr>
        <p:grpSpPr>
          <a:xfrm>
            <a:off x="1454509" y="3962400"/>
            <a:ext cx="983891" cy="393634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37" name="Freeform 36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38" name="Picture 14" descr="AmericanShad.jpg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>
            <a:grpSpLocks noChangeAspect="1"/>
          </p:cNvGrpSpPr>
          <p:nvPr/>
        </p:nvGrpSpPr>
        <p:grpSpPr>
          <a:xfrm>
            <a:off x="304802" y="4191000"/>
            <a:ext cx="823903" cy="329626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0" name="Freeform 39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41" name="Picture 14" descr="AmericanSha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1"/>
          <p:cNvGrpSpPr>
            <a:grpSpLocks noChangeAspect="1"/>
          </p:cNvGrpSpPr>
          <p:nvPr/>
        </p:nvGrpSpPr>
        <p:grpSpPr>
          <a:xfrm>
            <a:off x="2376497" y="6223574"/>
            <a:ext cx="823903" cy="329626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3" name="Freeform 42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44" name="Picture 14" descr="AmericanSha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4"/>
          <p:cNvGrpSpPr>
            <a:grpSpLocks noChangeAspect="1"/>
          </p:cNvGrpSpPr>
          <p:nvPr/>
        </p:nvGrpSpPr>
        <p:grpSpPr>
          <a:xfrm>
            <a:off x="1066800" y="5410200"/>
            <a:ext cx="823903" cy="329626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6" name="Freeform 45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47" name="Picture 14" descr="AmericanShad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47"/>
          <p:cNvGrpSpPr>
            <a:grpSpLocks noChangeAspect="1"/>
          </p:cNvGrpSpPr>
          <p:nvPr/>
        </p:nvGrpSpPr>
        <p:grpSpPr>
          <a:xfrm>
            <a:off x="319140" y="6208335"/>
            <a:ext cx="1052460" cy="421065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49" name="Freeform 48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50" name="Picture 14" descr="AmericanSha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50"/>
          <p:cNvGrpSpPr>
            <a:grpSpLocks noChangeAspect="1"/>
          </p:cNvGrpSpPr>
          <p:nvPr/>
        </p:nvGrpSpPr>
        <p:grpSpPr>
          <a:xfrm>
            <a:off x="776340" y="4989135"/>
            <a:ext cx="1052460" cy="421065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52" name="Freeform 51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53" name="Picture 14" descr="AmericanSha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53"/>
          <p:cNvGrpSpPr>
            <a:grpSpLocks noChangeAspect="1"/>
          </p:cNvGrpSpPr>
          <p:nvPr/>
        </p:nvGrpSpPr>
        <p:grpSpPr>
          <a:xfrm>
            <a:off x="2224140" y="4343400"/>
            <a:ext cx="1052460" cy="421065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55" name="Freeform 54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56" name="Picture 14" descr="AmericanSha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56"/>
          <p:cNvGrpSpPr>
            <a:grpSpLocks noChangeAspect="1"/>
          </p:cNvGrpSpPr>
          <p:nvPr/>
        </p:nvGrpSpPr>
        <p:grpSpPr>
          <a:xfrm>
            <a:off x="1524000" y="5791200"/>
            <a:ext cx="1189590" cy="475927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58" name="Freeform 57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59" name="Picture 14" descr="AmericanSh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59"/>
          <p:cNvGrpSpPr>
            <a:grpSpLocks noChangeAspect="1"/>
          </p:cNvGrpSpPr>
          <p:nvPr/>
        </p:nvGrpSpPr>
        <p:grpSpPr>
          <a:xfrm>
            <a:off x="105810" y="4495800"/>
            <a:ext cx="1189590" cy="475927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61" name="Freeform 60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62" name="Picture 14" descr="AmericanShad.jpg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62"/>
          <p:cNvGrpSpPr>
            <a:grpSpLocks noChangeAspect="1"/>
          </p:cNvGrpSpPr>
          <p:nvPr/>
        </p:nvGrpSpPr>
        <p:grpSpPr>
          <a:xfrm>
            <a:off x="1248770" y="4343400"/>
            <a:ext cx="961030" cy="384487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64" name="Freeform 63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65" name="Picture 14" descr="AmericanShad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65"/>
          <p:cNvGrpSpPr>
            <a:grpSpLocks noChangeAspect="1"/>
          </p:cNvGrpSpPr>
          <p:nvPr/>
        </p:nvGrpSpPr>
        <p:grpSpPr>
          <a:xfrm>
            <a:off x="1858370" y="5178113"/>
            <a:ext cx="961030" cy="384487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67" name="Freeform 66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68" name="Picture 14" descr="AmericanShad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oup 68"/>
          <p:cNvGrpSpPr>
            <a:grpSpLocks noChangeAspect="1"/>
          </p:cNvGrpSpPr>
          <p:nvPr/>
        </p:nvGrpSpPr>
        <p:grpSpPr>
          <a:xfrm>
            <a:off x="1614598" y="4648200"/>
            <a:ext cx="1281002" cy="512499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0" name="Freeform 69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71" name="Picture 14" descr="AmericanShad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71"/>
          <p:cNvGrpSpPr>
            <a:grpSpLocks noChangeAspect="1"/>
          </p:cNvGrpSpPr>
          <p:nvPr/>
        </p:nvGrpSpPr>
        <p:grpSpPr>
          <a:xfrm>
            <a:off x="1371601" y="6172200"/>
            <a:ext cx="778172" cy="311330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3" name="Freeform 72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74" name="Picture 14" descr="AmericanShad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9" name="Group 74"/>
          <p:cNvGrpSpPr>
            <a:grpSpLocks noChangeAspect="1"/>
          </p:cNvGrpSpPr>
          <p:nvPr/>
        </p:nvGrpSpPr>
        <p:grpSpPr>
          <a:xfrm>
            <a:off x="60028" y="5022670"/>
            <a:ext cx="778172" cy="311330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6" name="Freeform 75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77" name="Picture 14" descr="AmericanShad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Group 77"/>
          <p:cNvGrpSpPr>
            <a:grpSpLocks noChangeAspect="1"/>
          </p:cNvGrpSpPr>
          <p:nvPr/>
        </p:nvGrpSpPr>
        <p:grpSpPr>
          <a:xfrm>
            <a:off x="0" y="5410199"/>
            <a:ext cx="938155" cy="375335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79" name="Freeform 78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80" name="Picture 14" descr="AmericanShad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Group 80"/>
          <p:cNvGrpSpPr>
            <a:grpSpLocks noChangeAspect="1"/>
          </p:cNvGrpSpPr>
          <p:nvPr/>
        </p:nvGrpSpPr>
        <p:grpSpPr>
          <a:xfrm>
            <a:off x="457200" y="5796865"/>
            <a:ext cx="1052435" cy="421055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82" name="Freeform 81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83" name="Picture 14" descr="AmericanSha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83"/>
          <p:cNvGrpSpPr>
            <a:grpSpLocks noChangeAspect="1"/>
          </p:cNvGrpSpPr>
          <p:nvPr/>
        </p:nvGrpSpPr>
        <p:grpSpPr>
          <a:xfrm>
            <a:off x="2376565" y="5486400"/>
            <a:ext cx="1052435" cy="421055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85" name="Freeform 84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86" name="Picture 14" descr="AmericanShad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3" name="Group 86"/>
          <p:cNvGrpSpPr>
            <a:grpSpLocks noChangeAspect="1"/>
          </p:cNvGrpSpPr>
          <p:nvPr/>
        </p:nvGrpSpPr>
        <p:grpSpPr>
          <a:xfrm>
            <a:off x="2269836" y="3803473"/>
            <a:ext cx="778164" cy="311327"/>
            <a:chOff x="5105400" y="1093788"/>
            <a:chExt cx="3932238" cy="1573212"/>
          </a:xfrm>
          <a:scene3d>
            <a:camera prst="orthographicFront">
              <a:rot lat="0" lon="10800000" rev="0"/>
            </a:camera>
            <a:lightRig rig="threePt" dir="t"/>
          </a:scene3d>
        </p:grpSpPr>
        <p:sp>
          <p:nvSpPr>
            <p:cNvPr id="88" name="Freeform 87"/>
            <p:cNvSpPr/>
            <p:nvPr/>
          </p:nvSpPr>
          <p:spPr bwMode="auto">
            <a:xfrm>
              <a:off x="5350933" y="1557867"/>
              <a:ext cx="2980267" cy="795866"/>
            </a:xfrm>
            <a:custGeom>
              <a:avLst/>
              <a:gdLst>
                <a:gd name="connsiteX0" fmla="*/ 135467 w 2980267"/>
                <a:gd name="connsiteY0" fmla="*/ 135466 h 795866"/>
                <a:gd name="connsiteX1" fmla="*/ 0 w 2980267"/>
                <a:gd name="connsiteY1" fmla="*/ 338666 h 795866"/>
                <a:gd name="connsiteX2" fmla="*/ 254000 w 2980267"/>
                <a:gd name="connsiteY2" fmla="*/ 541866 h 795866"/>
                <a:gd name="connsiteX3" fmla="*/ 711200 w 2980267"/>
                <a:gd name="connsiteY3" fmla="*/ 728133 h 795866"/>
                <a:gd name="connsiteX4" fmla="*/ 1236134 w 2980267"/>
                <a:gd name="connsiteY4" fmla="*/ 795866 h 795866"/>
                <a:gd name="connsiteX5" fmla="*/ 1642534 w 2980267"/>
                <a:gd name="connsiteY5" fmla="*/ 711200 h 795866"/>
                <a:gd name="connsiteX6" fmla="*/ 2065867 w 2980267"/>
                <a:gd name="connsiteY6" fmla="*/ 660400 h 795866"/>
                <a:gd name="connsiteX7" fmla="*/ 2455334 w 2980267"/>
                <a:gd name="connsiteY7" fmla="*/ 457200 h 795866"/>
                <a:gd name="connsiteX8" fmla="*/ 2777067 w 2980267"/>
                <a:gd name="connsiteY8" fmla="*/ 321733 h 795866"/>
                <a:gd name="connsiteX9" fmla="*/ 2980267 w 2980267"/>
                <a:gd name="connsiteY9" fmla="*/ 237066 h 795866"/>
                <a:gd name="connsiteX10" fmla="*/ 2590800 w 2980267"/>
                <a:gd name="connsiteY10" fmla="*/ 118533 h 795866"/>
                <a:gd name="connsiteX11" fmla="*/ 1896534 w 2980267"/>
                <a:gd name="connsiteY11" fmla="*/ 67733 h 795866"/>
                <a:gd name="connsiteX12" fmla="*/ 1168400 w 2980267"/>
                <a:gd name="connsiteY12" fmla="*/ 0 h 795866"/>
                <a:gd name="connsiteX13" fmla="*/ 592667 w 2980267"/>
                <a:gd name="connsiteY13" fmla="*/ 101600 h 795866"/>
                <a:gd name="connsiteX14" fmla="*/ 220134 w 2980267"/>
                <a:gd name="connsiteY14" fmla="*/ 152400 h 795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80267" h="795866">
                  <a:moveTo>
                    <a:pt x="135467" y="135466"/>
                  </a:moveTo>
                  <a:lnTo>
                    <a:pt x="0" y="338666"/>
                  </a:lnTo>
                  <a:lnTo>
                    <a:pt x="254000" y="541866"/>
                  </a:lnTo>
                  <a:lnTo>
                    <a:pt x="711200" y="728133"/>
                  </a:lnTo>
                  <a:lnTo>
                    <a:pt x="1236134" y="795866"/>
                  </a:lnTo>
                  <a:lnTo>
                    <a:pt x="1642534" y="711200"/>
                  </a:lnTo>
                  <a:lnTo>
                    <a:pt x="2065867" y="660400"/>
                  </a:lnTo>
                  <a:lnTo>
                    <a:pt x="2455334" y="457200"/>
                  </a:lnTo>
                  <a:lnTo>
                    <a:pt x="2777067" y="321733"/>
                  </a:lnTo>
                  <a:lnTo>
                    <a:pt x="2980267" y="237066"/>
                  </a:lnTo>
                  <a:lnTo>
                    <a:pt x="2590800" y="118533"/>
                  </a:lnTo>
                  <a:lnTo>
                    <a:pt x="1896534" y="67733"/>
                  </a:lnTo>
                  <a:lnTo>
                    <a:pt x="1168400" y="0"/>
                  </a:lnTo>
                  <a:lnTo>
                    <a:pt x="592667" y="101600"/>
                  </a:lnTo>
                  <a:lnTo>
                    <a:pt x="220134" y="152400"/>
                  </a:lnTo>
                </a:path>
              </a:pathLst>
            </a:cu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>
                <a:latin typeface="Arial" pitchFamily="-106" charset="0"/>
                <a:cs typeface="ＭＳ Ｐゴシック" pitchFamily="-84" charset="-128"/>
              </a:endParaRPr>
            </a:p>
          </p:txBody>
        </p:sp>
        <p:pic>
          <p:nvPicPr>
            <p:cNvPr id="89" name="Picture 14" descr="AmericanShad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0F5F9"/>
                </a:clrFrom>
                <a:clrTo>
                  <a:srgbClr val="F0F5F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093788"/>
              <a:ext cx="3932238" cy="1573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POPULATION DECLINES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252538"/>
            <a:ext cx="8305800" cy="3385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Dramatic declines in shad landings</a:t>
            </a: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Late 1800’s, early 1900’s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WHY?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Overfishing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Habitat degradation (pollution)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Habitat loss (dams)</a:t>
            </a:r>
          </a:p>
        </p:txBody>
      </p:sp>
      <p:pic>
        <p:nvPicPr>
          <p:cNvPr id="6" name="Picture 5" descr="roanokedam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325688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randAc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4800600"/>
            <a:ext cx="2362200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AmericanShadFishery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800600"/>
            <a:ext cx="2728913" cy="18272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SHAD IMPORTANCE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252538"/>
            <a:ext cx="83058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Ecological importance: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Predators and prey in ocean</a:t>
            </a:r>
          </a:p>
          <a:p>
            <a:pPr lvl="1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Huge influx of nutrients into freshwater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endParaRPr lang="en-US" altLang="en-US" sz="2400" smtClean="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</a:rPr>
              <a:t>Historical </a:t>
            </a:r>
            <a:r>
              <a:rPr lang="en-US" altLang="en-US" sz="2400">
                <a:solidFill>
                  <a:srgbClr val="000000"/>
                </a:solidFill>
              </a:rPr>
              <a:t>importance: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Native Americans used rock fish weirs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Saved George Washington’s troops</a:t>
            </a:r>
          </a:p>
          <a:p>
            <a:pPr lvl="1"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from starvation in Revolutionary War</a:t>
            </a:r>
          </a:p>
        </p:txBody>
      </p:sp>
      <p:pic>
        <p:nvPicPr>
          <p:cNvPr id="7" name="Picture 6" descr="SuperStock_900-1229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426" y="5156706"/>
            <a:ext cx="2118276" cy="147269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508038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1249363"/>
            <a:ext cx="2336800" cy="16462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nister River Fish Wei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0426" y="3200400"/>
            <a:ext cx="2118275" cy="142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10400" y="4572000"/>
            <a:ext cx="20574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>
                <a:solidFill>
                  <a:schemeClr val="tx1"/>
                </a:solidFill>
              </a:rPr>
              <a:t>http://www.pittpaths.com/st/0160.htm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SHAD IMPORTANCE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252538"/>
            <a:ext cx="83058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</a:rPr>
              <a:t>Economic </a:t>
            </a:r>
            <a:r>
              <a:rPr lang="en-US" altLang="en-US" sz="2400">
                <a:solidFill>
                  <a:srgbClr val="000000"/>
                </a:solidFill>
              </a:rPr>
              <a:t>importance: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Commercial fisheries (historical)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Recreational fisheries (emerging</a:t>
            </a:r>
            <a:r>
              <a:rPr lang="en-US" altLang="en-US" sz="2400" smtClean="0">
                <a:solidFill>
                  <a:srgbClr val="000000"/>
                </a:solidFill>
              </a:rPr>
              <a:t>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8" name="Picture 1029" descr="D:\JHWork\MacResearch\ARStripedBass\Hauling the Sein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273" y="1486354"/>
            <a:ext cx="2729707" cy="201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2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352659"/>
            <a:ext cx="3565696" cy="2819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D:\JHWork\MacResearch\ARStripedBass\Seine Map 19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44454"/>
            <a:ext cx="4422091" cy="244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SHAD IMPORTANCE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252538"/>
            <a:ext cx="83058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</a:rPr>
              <a:t>Economic </a:t>
            </a:r>
            <a:r>
              <a:rPr lang="en-US" altLang="en-US" sz="2400">
                <a:solidFill>
                  <a:srgbClr val="000000"/>
                </a:solidFill>
              </a:rPr>
              <a:t>importance: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Commercial fisheries (historical)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Recreational fisheries (emerging</a:t>
            </a:r>
            <a:r>
              <a:rPr lang="en-US" altLang="en-US" sz="2400" smtClean="0">
                <a:solidFill>
                  <a:srgbClr val="000000"/>
                </a:solidFill>
              </a:rPr>
              <a:t>)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051" name="Picture 3" descr="D:\JHWork\MacResearch\MiscSlides\EdistoR_ShadGillNet_FullChan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3124200"/>
            <a:ext cx="5498820" cy="35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34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SHAD IMPORTANCE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149350"/>
            <a:ext cx="8305800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Cultural importance:</a:t>
            </a:r>
          </a:p>
          <a:p>
            <a:pPr lvl="1" eaLnBrk="1" hangingPunct="1">
              <a:spcAft>
                <a:spcPts val="30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Shad bakes / plankings / festivals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1800"/>
              </a:spcAft>
            </a:pP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Other</a:t>
            </a:r>
            <a:r>
              <a:rPr lang="en-US" altLang="en-US" sz="2400" smtClean="0">
                <a:solidFill>
                  <a:srgbClr val="000000"/>
                </a:solidFill>
              </a:rPr>
              <a:t>:</a:t>
            </a:r>
            <a:endParaRPr lang="en-US" altLang="en-US" sz="2400">
              <a:solidFill>
                <a:srgbClr val="000000"/>
              </a:solidFill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</a:rPr>
              <a:t>John </a:t>
            </a:r>
            <a:r>
              <a:rPr lang="en-US" altLang="en-US" sz="2400">
                <a:solidFill>
                  <a:srgbClr val="000000"/>
                </a:solidFill>
              </a:rPr>
              <a:t>McPhee, The Founding Fish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Often used in habitat studies related to dams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868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2057482" cy="13949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foundingfis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2286000"/>
            <a:ext cx="1828800" cy="2874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0400" y="3505200"/>
            <a:ext cx="4905375" cy="2743200"/>
            <a:chOff x="3095246" y="3505200"/>
            <a:chExt cx="4905754" cy="2743200"/>
          </a:xfrm>
        </p:grpSpPr>
        <p:pic>
          <p:nvPicPr>
            <p:cNvPr id="12" name="Picture 19" descr="LowellDam3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3095246" y="3505200"/>
              <a:ext cx="2735554" cy="2743200"/>
            </a:xfrm>
            <a:prstGeom prst="ellipse">
              <a:avLst/>
            </a:prstGeom>
            <a:ln w="381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9710" name="Text Box 6"/>
            <p:cNvSpPr txBox="1">
              <a:spLocks noChangeArrowheads="1"/>
            </p:cNvSpPr>
            <p:nvPr/>
          </p:nvSpPr>
          <p:spPr bwMode="auto">
            <a:xfrm>
              <a:off x="5781675" y="4800600"/>
              <a:ext cx="22193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</a:rPr>
                <a:t>HABITAT</a:t>
              </a:r>
            </a:p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</a:rPr>
                <a:t>(fish passage,</a:t>
              </a:r>
            </a:p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</a:rPr>
                <a:t>dam removals)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85725" y="1371600"/>
            <a:ext cx="4562475" cy="2743200"/>
            <a:chOff x="85725" y="1371600"/>
            <a:chExt cx="4562703" cy="2743200"/>
          </a:xfrm>
        </p:grpSpPr>
        <p:pic>
          <p:nvPicPr>
            <p:cNvPr id="13" name="Picture 7" descr="AmericanShadFishery2.jpg"/>
            <p:cNvPicPr>
              <a:picLocks noChangeAspect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1911350" y="1371600"/>
              <a:ext cx="2737078" cy="2743200"/>
            </a:xfrm>
            <a:prstGeom prst="ellipse">
              <a:avLst/>
            </a:prstGeom>
            <a:ln w="381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9708" name="Text Box 7"/>
            <p:cNvSpPr txBox="1">
              <a:spLocks noChangeArrowheads="1"/>
            </p:cNvSpPr>
            <p:nvPr/>
          </p:nvSpPr>
          <p:spPr bwMode="auto">
            <a:xfrm>
              <a:off x="85725" y="1447800"/>
              <a:ext cx="18954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</a:rPr>
                <a:t>PEOPLE</a:t>
              </a:r>
            </a:p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</a:rPr>
                <a:t>(regulations)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495800" y="1371600"/>
            <a:ext cx="4186238" cy="2743200"/>
            <a:chOff x="4495836" y="1371600"/>
            <a:chExt cx="4186202" cy="2743200"/>
          </a:xfrm>
        </p:grpSpPr>
        <p:pic>
          <p:nvPicPr>
            <p:cNvPr id="16" name="Picture 15" descr="se05_19hickory.jpg"/>
            <p:cNvPicPr>
              <a:picLocks noChangeAspect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4495836" y="1371600"/>
              <a:ext cx="2743162" cy="2743200"/>
            </a:xfrm>
            <a:prstGeom prst="ellipse">
              <a:avLst/>
            </a:prstGeom>
            <a:ln w="38100" cap="rnd">
              <a:solidFill>
                <a:schemeClr val="tx1"/>
              </a:solidFill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29706" name="Text Box 8"/>
            <p:cNvSpPr txBox="1">
              <a:spLocks noChangeArrowheads="1"/>
            </p:cNvSpPr>
            <p:nvPr/>
          </p:nvSpPr>
          <p:spPr bwMode="auto">
            <a:xfrm>
              <a:off x="7162800" y="1379537"/>
              <a:ext cx="1519238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</a:rPr>
                <a:t>FISH</a:t>
              </a:r>
            </a:p>
            <a:p>
              <a:pPr algn="ctr" eaLnBrk="1" hangingPunct="1"/>
              <a:r>
                <a:rPr lang="en-US" altLang="en-US" sz="2400">
                  <a:solidFill>
                    <a:srgbClr val="000000"/>
                  </a:solidFill>
                </a:rPr>
                <a:t>(stocking)</a:t>
              </a:r>
            </a:p>
          </p:txBody>
        </p:sp>
      </p:grpSp>
      <p:sp>
        <p:nvSpPr>
          <p:cNvPr id="10" name="Rectangle 5"/>
          <p:cNvSpPr txBox="1">
            <a:spLocks noChangeArrowheads="1"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kern="0" dirty="0">
                <a:solidFill>
                  <a:srgbClr val="000000"/>
                </a:solidFill>
                <a:latin typeface="+mj-lt"/>
                <a:ea typeface="ＭＳ Ｐゴシック" charset="-128"/>
                <a:cs typeface="ＭＳ Ｐゴシック" charset="-128"/>
              </a:rPr>
              <a:t>RESTORATION EFFORTS</a:t>
            </a:r>
          </a:p>
        </p:txBody>
      </p:sp>
      <p:sp>
        <p:nvSpPr>
          <p:cNvPr id="29702" name="Oval 10"/>
          <p:cNvSpPr>
            <a:spLocks noChangeAspect="1"/>
          </p:cNvSpPr>
          <p:nvPr/>
        </p:nvSpPr>
        <p:spPr bwMode="auto">
          <a:xfrm>
            <a:off x="1905000" y="1371600"/>
            <a:ext cx="2743200" cy="2743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3" name="Oval 13"/>
          <p:cNvSpPr>
            <a:spLocks noChangeAspect="1"/>
          </p:cNvSpPr>
          <p:nvPr/>
        </p:nvSpPr>
        <p:spPr bwMode="auto">
          <a:xfrm>
            <a:off x="4495800" y="1371600"/>
            <a:ext cx="2743200" cy="2743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4" name="Oval 14"/>
          <p:cNvSpPr>
            <a:spLocks noChangeAspect="1"/>
          </p:cNvSpPr>
          <p:nvPr/>
        </p:nvSpPr>
        <p:spPr bwMode="auto">
          <a:xfrm>
            <a:off x="3167063" y="3505200"/>
            <a:ext cx="2743200" cy="27432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RESTORATION EFFORTS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8305800" cy="5001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1800">
                <a:solidFill>
                  <a:srgbClr val="000000"/>
                </a:solidFill>
              </a:rPr>
              <a:t>PEOPLE:  Reduce mortality, allow to reproduce</a:t>
            </a:r>
          </a:p>
          <a:p>
            <a:pPr lvl="1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Stricter fishing regulations &amp; closures (moratoriums</a:t>
            </a:r>
            <a:r>
              <a:rPr lang="en-US" altLang="en-US" sz="1800" smtClean="0">
                <a:solidFill>
                  <a:srgbClr val="000000"/>
                </a:solidFill>
              </a:rPr>
              <a:t>)</a:t>
            </a:r>
          </a:p>
          <a:p>
            <a:pPr lvl="1" eaLnBrk="1" hangingPunct="1">
              <a:spcAft>
                <a:spcPts val="2400"/>
              </a:spcAft>
              <a:buFont typeface="Arial" charset="0"/>
              <a:buChar char="•"/>
            </a:pPr>
            <a:endParaRPr lang="en-US" altLang="en-US" sz="1800">
              <a:solidFill>
                <a:srgbClr val="000000"/>
              </a:solidFill>
            </a:endParaRPr>
          </a:p>
          <a:p>
            <a:pPr lvl="1" eaLnBrk="1" hangingPunct="1">
              <a:spcAft>
                <a:spcPts val="2400"/>
              </a:spcAft>
              <a:buFont typeface="Arial" charset="0"/>
              <a:buChar char="•"/>
            </a:pPr>
            <a:endParaRPr lang="en-US" altLang="en-US" sz="1800">
              <a:solidFill>
                <a:srgbClr val="000000"/>
              </a:solidFill>
            </a:endParaRP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HABITAT:  Increase hatching and young survival / growth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Dam removals 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Passage structures at dams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Physically transfer upstream (trucks)</a:t>
            </a:r>
          </a:p>
          <a:p>
            <a:pPr lvl="1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Improve land uses &amp; water quality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FISH:  Stocking of young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Chemical (OTC) or genetic marking to see if </a:t>
            </a:r>
            <a:r>
              <a:rPr lang="en-US" altLang="en-US" sz="1800" smtClean="0">
                <a:solidFill>
                  <a:srgbClr val="000000"/>
                </a:solidFill>
              </a:rPr>
              <a:t>returning</a:t>
            </a: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6" name="Picture 5" descr="holtslake2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114800"/>
            <a:ext cx="1228725" cy="1828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7886" y="1564414"/>
            <a:ext cx="2503714" cy="142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YOUR SHAD EGGS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1252538"/>
            <a:ext cx="8305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8400"/>
              </a:spcAft>
              <a:buFontTx/>
              <a:buAutoNum type="arabicPeriod"/>
            </a:pPr>
            <a:r>
              <a:rPr lang="en-US" altLang="en-US" sz="2400">
                <a:solidFill>
                  <a:srgbClr val="000000"/>
                </a:solidFill>
              </a:rPr>
              <a:t>Collect adults by </a:t>
            </a:r>
            <a:r>
              <a:rPr lang="en-US" altLang="en-US" sz="2400" smtClean="0">
                <a:solidFill>
                  <a:srgbClr val="000000"/>
                </a:solidFill>
              </a:rPr>
              <a:t>electrofishing</a:t>
            </a: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</a:rPr>
              <a:t>2. “Natural” spawning</a:t>
            </a:r>
          </a:p>
          <a:p>
            <a:pPr eaLnBrk="1" hangingPunct="1">
              <a:spcAft>
                <a:spcPts val="660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   in hatchery tanks</a:t>
            </a:r>
          </a:p>
          <a:p>
            <a:pPr eaLnBrk="1" hangingPunct="1">
              <a:spcAft>
                <a:spcPts val="8400"/>
              </a:spcAft>
            </a:pPr>
            <a:r>
              <a:rPr lang="en-US" altLang="en-US" sz="2400">
                <a:solidFill>
                  <a:srgbClr val="000000"/>
                </a:solidFill>
              </a:rPr>
              <a:t>3. Eggs collected &amp; maintained</a:t>
            </a:r>
          </a:p>
          <a:p>
            <a:pPr eaLnBrk="1" hangingPunct="1">
              <a:spcAft>
                <a:spcPts val="8400"/>
              </a:spcAft>
            </a:pPr>
            <a:r>
              <a:rPr lang="en-US" altLang="en-US" sz="2400">
                <a:solidFill>
                  <a:srgbClr val="000000"/>
                </a:solidFill>
              </a:rPr>
              <a:t>4. Brought to your classroom</a:t>
            </a:r>
          </a:p>
        </p:txBody>
      </p:sp>
      <p:pic>
        <p:nvPicPr>
          <p:cNvPr id="8" name="Picture 7" descr="6a00d8341bfb5353ef01156fca5dfe970c-320w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1054100"/>
            <a:ext cx="2560638" cy="15367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267200" y="4800600"/>
            <a:ext cx="3505200" cy="1981200"/>
            <a:chOff x="4267200" y="4800599"/>
            <a:chExt cx="3505202" cy="1981201"/>
          </a:xfrm>
        </p:grpSpPr>
        <p:pic>
          <p:nvPicPr>
            <p:cNvPr id="3482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4952981"/>
              <a:ext cx="2561021" cy="182881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829" name="Straight Arrow Connector 15"/>
            <p:cNvCxnSpPr>
              <a:cxnSpLocks noChangeShapeType="1"/>
            </p:cNvCxnSpPr>
            <p:nvPr/>
          </p:nvCxnSpPr>
          <p:spPr bwMode="auto">
            <a:xfrm rot="5400000">
              <a:off x="6766916" y="4861905"/>
              <a:ext cx="1066791" cy="944180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190875" y="1822450"/>
            <a:ext cx="3133725" cy="2216150"/>
            <a:chOff x="3190960" y="1822451"/>
            <a:chExt cx="3133641" cy="2216149"/>
          </a:xfrm>
        </p:grpSpPr>
        <p:pic>
          <p:nvPicPr>
            <p:cNvPr id="34826" name="Picture 14" descr="ShadinSpawningTank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960" y="2362200"/>
              <a:ext cx="2676440" cy="16764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827" name="Straight Arrow Connector 11"/>
            <p:cNvCxnSpPr>
              <a:cxnSpLocks noChangeShapeType="1"/>
            </p:cNvCxnSpPr>
            <p:nvPr/>
          </p:nvCxnSpPr>
          <p:spPr bwMode="auto">
            <a:xfrm rot="5400000">
              <a:off x="5635626" y="1825625"/>
              <a:ext cx="692150" cy="685801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638800" y="2916238"/>
            <a:ext cx="3429000" cy="1808162"/>
            <a:chOff x="5638800" y="2915923"/>
            <a:chExt cx="3429000" cy="1808477"/>
          </a:xfrm>
        </p:grpSpPr>
        <p:pic>
          <p:nvPicPr>
            <p:cNvPr id="34824" name="Picture 13" descr="ShadSpawningTan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0976" y="2915923"/>
              <a:ext cx="2756824" cy="1808477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4825" name="Straight Arrow Connector 12"/>
            <p:cNvCxnSpPr>
              <a:cxnSpLocks noChangeShapeType="1"/>
            </p:cNvCxnSpPr>
            <p:nvPr/>
          </p:nvCxnSpPr>
          <p:spPr bwMode="auto">
            <a:xfrm>
              <a:off x="5638800" y="3962400"/>
              <a:ext cx="685712" cy="152299"/>
            </a:xfrm>
            <a:prstGeom prst="straightConnector1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ea typeface="ＭＳ Ｐゴシック" pitchFamily="-84" charset="-128"/>
              </a:rPr>
              <a:t>RESEARCH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86106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 Chowan </a:t>
            </a:r>
            <a:r>
              <a:rPr lang="en-US" altLang="en-US" sz="2400">
                <a:solidFill>
                  <a:schemeClr val="tx1"/>
                </a:solidFill>
              </a:rPr>
              <a:t>River Study: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Planted fertilized eggs in rivers, streams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 smtClean="0">
                <a:solidFill>
                  <a:schemeClr val="tx1"/>
                </a:solidFill>
              </a:rPr>
              <a:t>Determined hatching success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7" name="Picture 9" descr="herring spawning"/>
          <p:cNvPicPr>
            <a:picLocks noGrp="1" noChangeAspect="1" noChangeArrowheads="1"/>
          </p:cNvPicPr>
          <p:nvPr>
            <p:ph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3601" y="2286383"/>
            <a:ext cx="2819399" cy="19046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11" descr="fertilization"/>
          <p:cNvPicPr>
            <a:picLocks noGrp="1" noChangeAspect="1" noChangeArrowheads="1"/>
          </p:cNvPicPr>
          <p:nvPr>
            <p:ph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1000" y="4676348"/>
            <a:ext cx="2552701" cy="17244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10" descr="incubator retrieval"/>
          <p:cNvPicPr>
            <a:picLocks noGrp="1" noChangeAspect="1" noChangeArrowheads="1"/>
          </p:cNvPicPr>
          <p:nvPr>
            <p:ph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400" y="4553856"/>
            <a:ext cx="2641600" cy="184694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10" descr="blueback herring eggs-larvae"/>
          <p:cNvPicPr>
            <a:picLocks noGrp="1" noChangeAspect="1" noChangeArrowheads="1"/>
          </p:cNvPicPr>
          <p:nvPr>
            <p:ph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4572000"/>
            <a:ext cx="2707167" cy="1828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045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ea typeface="ＭＳ Ｐゴシック" pitchFamily="-84" charset="-128"/>
              </a:rPr>
              <a:t>RESEARCH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8610600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 Neuse </a:t>
            </a:r>
            <a:r>
              <a:rPr lang="en-US" altLang="en-US" sz="2400">
                <a:solidFill>
                  <a:schemeClr val="tx1"/>
                </a:solidFill>
              </a:rPr>
              <a:t>River Study: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Examine response to dam removal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 smtClean="0">
                <a:solidFill>
                  <a:schemeClr val="tx1"/>
                </a:solidFill>
              </a:rPr>
              <a:t>Tracked fish with transmitters to study migration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 smtClean="0">
                <a:solidFill>
                  <a:schemeClr val="tx1"/>
                </a:solidFill>
              </a:rPr>
              <a:t> Sampled for shad eggs from bridges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0448" y="3592987"/>
            <a:ext cx="3845351" cy="28840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019" y="3583364"/>
            <a:ext cx="3858181" cy="28936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1114425"/>
            <a:ext cx="17018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LIFE HISTORY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381000" y="1293813"/>
            <a:ext cx="8534400" cy="155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800">
                <a:solidFill>
                  <a:srgbClr val="000000"/>
                </a:solidFill>
              </a:rPr>
              <a:t>Life history: </a:t>
            </a:r>
            <a:r>
              <a:rPr lang="en-US" altLang="en-US" sz="2400" smtClean="0">
                <a:solidFill>
                  <a:srgbClr val="000000"/>
                </a:solidFill>
              </a:rPr>
              <a:t> phases of life cycle, with </a:t>
            </a:r>
            <a:r>
              <a:rPr lang="en-US" altLang="en-US" sz="2400">
                <a:solidFill>
                  <a:srgbClr val="000000"/>
                </a:solidFill>
              </a:rPr>
              <a:t>particular </a:t>
            </a:r>
            <a:r>
              <a:rPr lang="en-US" altLang="en-US" sz="2400" smtClean="0">
                <a:solidFill>
                  <a:srgbClr val="000000"/>
                </a:solidFill>
              </a:rPr>
              <a:t>reference to </a:t>
            </a:r>
            <a:r>
              <a:rPr lang="en-US" altLang="en-US" sz="2400">
                <a:solidFill>
                  <a:srgbClr val="000000"/>
                </a:solidFill>
              </a:rPr>
              <a:t>strategies influencing survival and reproduction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egg – larvae (yolk) – fry – juvenile – adult</a:t>
            </a:r>
          </a:p>
        </p:txBody>
      </p:sp>
      <p:pic>
        <p:nvPicPr>
          <p:cNvPr id="17416" name="Picture 8" descr="EggR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92954" y="3416484"/>
            <a:ext cx="1683820" cy="12601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7" name="Picture 9" descr="Walleye_fingerlings.jp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794" y="4944311"/>
            <a:ext cx="2668944" cy="14565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3" descr="DSC_004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1836" y="3890652"/>
            <a:ext cx="2377560" cy="12251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fry_fish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733800" y="5115827"/>
            <a:ext cx="2374322" cy="770435"/>
          </a:xfrm>
          <a:prstGeom prst="rect">
            <a:avLst/>
          </a:prstGeom>
          <a:ln w="1905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7414" name="TextBox 17"/>
          <p:cNvSpPr txBox="1">
            <a:spLocks noChangeArrowheads="1"/>
          </p:cNvSpPr>
          <p:nvPr/>
        </p:nvSpPr>
        <p:spPr bwMode="auto">
          <a:xfrm>
            <a:off x="6211954" y="6400825"/>
            <a:ext cx="2703446" cy="36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1800">
                <a:solidFill>
                  <a:schemeClr val="tx1"/>
                </a:solidFill>
              </a:rPr>
              <a:t>Walleye (</a:t>
            </a:r>
            <a:r>
              <a:rPr lang="en-US" altLang="en-US" sz="1800" i="1">
                <a:solidFill>
                  <a:schemeClr val="tx1"/>
                </a:solidFill>
              </a:rPr>
              <a:t>Sander vitreus</a:t>
            </a:r>
            <a:r>
              <a:rPr lang="en-US" altLang="en-US" sz="1800">
                <a:solidFill>
                  <a:schemeClr val="tx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ea typeface="ＭＳ Ｐゴシック" pitchFamily="-84" charset="-128"/>
              </a:rPr>
              <a:t>RESEARCH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86106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Roanoke River </a:t>
            </a:r>
            <a:r>
              <a:rPr lang="en-US" altLang="en-US" sz="2400">
                <a:solidFill>
                  <a:schemeClr val="tx1"/>
                </a:solidFill>
              </a:rPr>
              <a:t>Study: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Tracked fish with transmitters to study migration</a:t>
            </a:r>
            <a:endParaRPr lang="en-US" altLang="en-US" sz="2400">
              <a:solidFill>
                <a:schemeClr val="tx1"/>
              </a:solidFill>
            </a:endParaRP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Sampled for eggs to study spawning locations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895600"/>
            <a:ext cx="2385391" cy="15902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6190" y="4267200"/>
            <a:ext cx="2385391" cy="15902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3535555"/>
            <a:ext cx="3150705" cy="236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4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chemeClr val="tx1"/>
                </a:solidFill>
                <a:ea typeface="ＭＳ Ｐゴシック" pitchFamily="-84" charset="-128"/>
              </a:rPr>
              <a:t>RESEARCH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8610600" cy="15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</a:t>
            </a:r>
            <a:r>
              <a:rPr lang="en-US" altLang="en-US" sz="2400" smtClean="0">
                <a:solidFill>
                  <a:schemeClr val="tx1"/>
                </a:solidFill>
              </a:rPr>
              <a:t> </a:t>
            </a:r>
            <a:r>
              <a:rPr lang="en-US" altLang="en-US" sz="2400">
                <a:solidFill>
                  <a:schemeClr val="tx1"/>
                </a:solidFill>
              </a:rPr>
              <a:t>Little River Study: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Tributary to Neuse River w/ 3 dam removals since 1998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 Capture shad near river mouth with a fish weir</a:t>
            </a:r>
          </a:p>
        </p:txBody>
      </p:sp>
      <p:pic>
        <p:nvPicPr>
          <p:cNvPr id="7" name="Picture 15" descr="Weir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76" t="3172" r="1076" b="3172"/>
          <a:stretch>
            <a:fillRect/>
          </a:stretch>
        </p:blipFill>
        <p:spPr bwMode="auto">
          <a:xfrm>
            <a:off x="422275" y="3597275"/>
            <a:ext cx="8324850" cy="269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RESEARCH</a:t>
            </a:r>
          </a:p>
        </p:txBody>
      </p:sp>
      <p:sp>
        <p:nvSpPr>
          <p:cNvPr id="32771" name="Text Box 9"/>
          <p:cNvSpPr txBox="1">
            <a:spLocks noChangeArrowheads="1"/>
          </p:cNvSpPr>
          <p:nvPr/>
        </p:nvSpPr>
        <p:spPr bwMode="auto">
          <a:xfrm>
            <a:off x="5181600" y="1831975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143000"/>
            <a:ext cx="5599112" cy="5309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Little River Study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Receive </a:t>
            </a:r>
            <a:r>
              <a:rPr lang="en-US" altLang="en-US" sz="2400">
                <a:solidFill>
                  <a:srgbClr val="000000"/>
                </a:solidFill>
              </a:rPr>
              <a:t>a PIT tag – identification number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Monitor migrations at PIT antennas throughout river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endParaRPr lang="en-US" altLang="en-US" sz="2400">
              <a:solidFill>
                <a:srgbClr val="FFFFD9"/>
              </a:solidFill>
            </a:endParaRPr>
          </a:p>
          <a:p>
            <a:pPr eaLnBrk="1" hangingPunct="1">
              <a:spcAft>
                <a:spcPts val="1200"/>
              </a:spcAft>
            </a:pPr>
            <a:r>
              <a:rPr lang="en-US" altLang="en-US" sz="2400" smtClean="0">
                <a:solidFill>
                  <a:srgbClr val="000000"/>
                </a:solidFill>
              </a:rPr>
              <a:t> Results: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smtClean="0">
                <a:solidFill>
                  <a:srgbClr val="000000"/>
                </a:solidFill>
              </a:rPr>
              <a:t>Shad </a:t>
            </a:r>
            <a:r>
              <a:rPr lang="en-US" altLang="en-US" sz="2400">
                <a:solidFill>
                  <a:srgbClr val="000000"/>
                </a:solidFill>
              </a:rPr>
              <a:t>utilizing restored upstream habitat</a:t>
            </a:r>
          </a:p>
          <a:p>
            <a:pPr marL="342900" indent="-342900" eaLnBrk="1" hangingPunct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Flow very important in migrations &amp; habitat use</a:t>
            </a:r>
          </a:p>
        </p:txBody>
      </p:sp>
      <p:pic>
        <p:nvPicPr>
          <p:cNvPr id="32773" name="Picture 7" descr="&#10;PITtag.gif                                                     000CFD9BMacintosh HD                   C350B8B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7849" y="1769622"/>
            <a:ext cx="2286000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5" descr="P502037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161" y="2438400"/>
            <a:ext cx="2706688" cy="29654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RESEARCH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008063"/>
            <a:ext cx="861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Cape Fear River Study: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Evaluate passage at rock arch rapids at Lock and Dam 1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000">
                <a:solidFill>
                  <a:srgbClr val="000000"/>
                </a:solidFill>
              </a:rPr>
              <a:t> Sonic telemetry tags &amp; receivers</a:t>
            </a:r>
          </a:p>
        </p:txBody>
      </p:sp>
      <p:pic>
        <p:nvPicPr>
          <p:cNvPr id="33796" name="Picture 8" descr="DSC_03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425" y="2514600"/>
            <a:ext cx="8689975" cy="426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2"/>
          <p:cNvSpPr txBox="1">
            <a:spLocks noChangeArrowheads="1"/>
          </p:cNvSpPr>
          <p:nvPr/>
        </p:nvSpPr>
        <p:spPr bwMode="auto">
          <a:xfrm>
            <a:off x="254000" y="863025"/>
            <a:ext cx="88681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>
                <a:solidFill>
                  <a:srgbClr val="000000"/>
                </a:solidFill>
              </a:rPr>
              <a:t>Questions?        </a:t>
            </a:r>
            <a:r>
              <a:rPr lang="en-US" altLang="en-US" smtClean="0">
                <a:solidFill>
                  <a:srgbClr val="000000"/>
                </a:solidFill>
              </a:rPr>
              <a:t>Contact</a:t>
            </a:r>
            <a:r>
              <a:rPr lang="en-US" altLang="en-US">
                <a:solidFill>
                  <a:srgbClr val="000000"/>
                </a:solidFill>
              </a:rPr>
              <a:t>:  </a:t>
            </a:r>
            <a:r>
              <a:rPr lang="en-US" altLang="en-US" smtClean="0">
                <a:solidFill>
                  <a:srgbClr val="000000"/>
                </a:solidFill>
              </a:rPr>
              <a:t>jhightower@ncsu.edu</a:t>
            </a: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35847" name="Picture 7" descr="D:\JHWork\MacResearch\LittleRiverAnadromous\Images\019_1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5486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457200" y="1063625"/>
            <a:ext cx="8153400" cy="207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US" altLang="en-US" sz="2800">
                <a:solidFill>
                  <a:srgbClr val="000000"/>
                </a:solidFill>
              </a:rPr>
              <a:t> </a:t>
            </a:r>
            <a:r>
              <a:rPr lang="en-US" altLang="en-US" sz="2800" b="1">
                <a:solidFill>
                  <a:srgbClr val="000000"/>
                </a:solidFill>
              </a:rPr>
              <a:t>Diadromous</a:t>
            </a:r>
            <a:r>
              <a:rPr lang="en-US" altLang="en-US" sz="2800">
                <a:solidFill>
                  <a:srgbClr val="000000"/>
                </a:solidFill>
              </a:rPr>
              <a:t>:  </a:t>
            </a:r>
            <a:r>
              <a:rPr lang="en-US" altLang="en-US" sz="2400" smtClean="0">
                <a:solidFill>
                  <a:srgbClr val="000000"/>
                </a:solidFill>
              </a:rPr>
              <a:t>Distinct </a:t>
            </a:r>
            <a:r>
              <a:rPr lang="en-US" altLang="en-US" sz="2400">
                <a:solidFill>
                  <a:srgbClr val="000000"/>
                </a:solidFill>
              </a:rPr>
              <a:t>life stages in both freshwater &amp; saltwater </a:t>
            </a:r>
          </a:p>
          <a:p>
            <a:pPr eaLnBrk="1" hangingPunct="1">
              <a:spcAft>
                <a:spcPts val="600"/>
              </a:spcAft>
            </a:pPr>
            <a:r>
              <a:rPr lang="en-US" altLang="en-US" sz="1000">
                <a:solidFill>
                  <a:srgbClr val="000000"/>
                </a:solidFill>
              </a:rPr>
              <a:t> </a:t>
            </a:r>
            <a:r>
              <a:rPr lang="en-US" altLang="en-US" sz="1000" smtClean="0">
                <a:solidFill>
                  <a:srgbClr val="000000"/>
                </a:solidFill>
              </a:rPr>
              <a:t> 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800" smtClean="0">
                <a:solidFill>
                  <a:srgbClr val="000000"/>
                </a:solidFill>
              </a:rPr>
              <a:t>Anadromous</a:t>
            </a:r>
            <a:r>
              <a:rPr lang="en-US" altLang="en-US" sz="2800">
                <a:solidFill>
                  <a:srgbClr val="000000"/>
                </a:solidFill>
              </a:rPr>
              <a:t>: </a:t>
            </a:r>
          </a:p>
          <a:p>
            <a:pPr lvl="1" eaLnBrk="1" hangingPunct="1">
              <a:spcAft>
                <a:spcPts val="1800"/>
              </a:spcAft>
              <a:buFont typeface="Wingdings" pitchFamily="-84" charset="2"/>
              <a:buChar char="§"/>
            </a:pPr>
            <a:r>
              <a:rPr lang="en-US" altLang="en-US" sz="2400">
                <a:solidFill>
                  <a:srgbClr val="000000"/>
                </a:solidFill>
              </a:rPr>
              <a:t>  Spawn in freshwater, grow and mature in saltwater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57200" y="4668838"/>
            <a:ext cx="81534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800">
                <a:solidFill>
                  <a:srgbClr val="000000"/>
                </a:solidFill>
              </a:rPr>
              <a:t> Catadromous: </a:t>
            </a:r>
          </a:p>
          <a:p>
            <a:pPr lvl="1" eaLnBrk="1" hangingPunct="1">
              <a:spcAft>
                <a:spcPts val="1800"/>
              </a:spcAft>
              <a:buFont typeface="Wingdings" pitchFamily="-84" charset="2"/>
              <a:buChar char="§"/>
            </a:pPr>
            <a:r>
              <a:rPr lang="en-US" altLang="en-US" sz="2400">
                <a:solidFill>
                  <a:srgbClr val="000000"/>
                </a:solidFill>
              </a:rPr>
              <a:t>  Spawn in saltwater, grow and mature in freshwater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3197225"/>
            <a:ext cx="9144000" cy="1222375"/>
            <a:chOff x="0" y="2511425"/>
            <a:chExt cx="9144000" cy="1222375"/>
          </a:xfrm>
        </p:grpSpPr>
        <p:pic>
          <p:nvPicPr>
            <p:cNvPr id="18441" name="Picture 11" descr="Anadromous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959" y="2511425"/>
              <a:ext cx="8911841" cy="869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" name="TextBox 12"/>
            <p:cNvSpPr txBox="1">
              <a:spLocks noChangeArrowheads="1"/>
            </p:cNvSpPr>
            <p:nvPr/>
          </p:nvSpPr>
          <p:spPr bwMode="auto">
            <a:xfrm>
              <a:off x="0" y="3364468"/>
              <a:ext cx="914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            </a:t>
              </a:r>
              <a:r>
                <a:rPr lang="en-US" altLang="en-US" sz="1800">
                  <a:solidFill>
                    <a:srgbClr val="000000"/>
                  </a:solidFill>
                </a:rPr>
                <a:t>Salmon                   Herring               Striped Bass                      Sturgeon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0" y="5638800"/>
            <a:ext cx="9144000" cy="1163638"/>
            <a:chOff x="0" y="5379720"/>
            <a:chExt cx="9144000" cy="1163955"/>
          </a:xfrm>
        </p:grpSpPr>
        <p:pic>
          <p:nvPicPr>
            <p:cNvPr id="18439" name="Picture 9" descr="american_eel.jpg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5379720"/>
              <a:ext cx="2159323" cy="910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0" name="TextBox 12"/>
            <p:cNvSpPr txBox="1">
              <a:spLocks noChangeArrowheads="1"/>
            </p:cNvSpPr>
            <p:nvPr/>
          </p:nvSpPr>
          <p:spPr bwMode="auto">
            <a:xfrm>
              <a:off x="0" y="6174343"/>
              <a:ext cx="914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algn="ctr" eaLnBrk="1" hangingPunct="1">
                <a:spcAft>
                  <a:spcPts val="600"/>
                </a:spcAft>
              </a:pPr>
              <a:r>
                <a:rPr lang="en-US" altLang="en-US" sz="1800">
                  <a:solidFill>
                    <a:srgbClr val="000000"/>
                  </a:solidFill>
                </a:rPr>
                <a:t>American eel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AMERICAN SHAD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" y="1219200"/>
            <a:ext cx="91440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Family: </a:t>
            </a:r>
            <a:r>
              <a:rPr lang="en-US" altLang="en-US" sz="2400" i="1">
                <a:solidFill>
                  <a:srgbClr val="000000"/>
                </a:solidFill>
              </a:rPr>
              <a:t>Clupeidae</a:t>
            </a:r>
            <a:r>
              <a:rPr lang="en-US" altLang="en-US" sz="2400">
                <a:solidFill>
                  <a:srgbClr val="000000"/>
                </a:solidFill>
              </a:rPr>
              <a:t> (herring, shads, sardines, menhaden)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Genus:  </a:t>
            </a:r>
            <a:r>
              <a:rPr lang="en-US" altLang="en-US" sz="2400" i="1">
                <a:solidFill>
                  <a:srgbClr val="000000"/>
                </a:solidFill>
              </a:rPr>
              <a:t>Alosa</a:t>
            </a:r>
            <a:r>
              <a:rPr lang="en-US" altLang="en-US" sz="2400">
                <a:solidFill>
                  <a:srgbClr val="000000"/>
                </a:solidFill>
              </a:rPr>
              <a:t> (hickory shad, </a:t>
            </a:r>
            <a:r>
              <a:rPr lang="en-US" altLang="en-US" sz="2400" smtClean="0">
                <a:solidFill>
                  <a:srgbClr val="000000"/>
                </a:solidFill>
              </a:rPr>
              <a:t>A. shad, blueback </a:t>
            </a:r>
            <a:r>
              <a:rPr lang="en-US" altLang="en-US" sz="2400">
                <a:solidFill>
                  <a:srgbClr val="000000"/>
                </a:solidFill>
              </a:rPr>
              <a:t>herring, alewife</a:t>
            </a:r>
            <a:r>
              <a:rPr lang="en-US" altLang="en-US" sz="2400" smtClean="0">
                <a:solidFill>
                  <a:srgbClr val="000000"/>
                </a:solidFill>
              </a:rPr>
              <a:t>)</a:t>
            </a: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Species</a:t>
            </a:r>
            <a:r>
              <a:rPr lang="en-US" altLang="en-US" sz="2400" i="1" smtClean="0">
                <a:solidFill>
                  <a:srgbClr val="000000"/>
                </a:solidFill>
              </a:rPr>
              <a:t>: </a:t>
            </a:r>
            <a:r>
              <a:rPr lang="en-US" altLang="en-US" sz="2400" i="1">
                <a:solidFill>
                  <a:srgbClr val="000000"/>
                </a:solidFill>
              </a:rPr>
              <a:t>sapidissima</a:t>
            </a:r>
            <a:r>
              <a:rPr lang="en-US" altLang="en-US" sz="2400">
                <a:solidFill>
                  <a:srgbClr val="000000"/>
                </a:solidFill>
              </a:rPr>
              <a:t> = </a:t>
            </a:r>
            <a:r>
              <a:rPr lang="en-US" altLang="en-US" sz="2400" smtClean="0">
                <a:solidFill>
                  <a:srgbClr val="000000"/>
                </a:solidFill>
              </a:rPr>
              <a:t>most delicious</a:t>
            </a: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Common </a:t>
            </a:r>
            <a:r>
              <a:rPr lang="en-US" altLang="en-US" sz="2400" smtClean="0">
                <a:solidFill>
                  <a:srgbClr val="000000"/>
                </a:solidFill>
              </a:rPr>
              <a:t>name: </a:t>
            </a:r>
            <a:r>
              <a:rPr lang="en-US" altLang="en-US" sz="2400">
                <a:solidFill>
                  <a:srgbClr val="000000"/>
                </a:solidFill>
              </a:rPr>
              <a:t>white </a:t>
            </a:r>
            <a:r>
              <a:rPr lang="en-US" altLang="en-US" sz="2400" smtClean="0">
                <a:solidFill>
                  <a:srgbClr val="000000"/>
                </a:solidFill>
              </a:rPr>
              <a:t>shad</a:t>
            </a: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19463" name="TextBox 12"/>
          <p:cNvSpPr txBox="1">
            <a:spLocks noChangeArrowheads="1"/>
          </p:cNvSpPr>
          <p:nvPr/>
        </p:nvSpPr>
        <p:spPr bwMode="auto">
          <a:xfrm>
            <a:off x="2743200" y="757238"/>
            <a:ext cx="5791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altLang="en-US" sz="2000" i="1">
                <a:solidFill>
                  <a:srgbClr val="000000"/>
                </a:solidFill>
              </a:rPr>
              <a:t>Alosa sapidissima</a:t>
            </a:r>
          </a:p>
        </p:txBody>
      </p:sp>
      <p:pic>
        <p:nvPicPr>
          <p:cNvPr id="19462" name="Picture 10" descr="Wa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2971800" cy="2784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80772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SPAWNING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276350"/>
            <a:ext cx="7010400" cy="438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30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Where: Most major Atlantic coast rivers and tributaries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When: Depends on latitude (water temperature)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Dec-Feb (South), Mar-May (Mid), May-Jul (North)</a:t>
            </a:r>
          </a:p>
          <a:p>
            <a:pPr lvl="1" eaLnBrk="1" hangingPunct="1">
              <a:spcAft>
                <a:spcPts val="30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Highest activity in evening, early night</a:t>
            </a:r>
          </a:p>
          <a:p>
            <a:pPr eaLnBrk="1" hangingPunct="1">
              <a:spcAft>
                <a:spcPts val="30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Who: Group of males with one or more females</a:t>
            </a:r>
          </a:p>
          <a:p>
            <a:pPr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How: Group rises to surface, shaking releases eggs &amp; milt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Broadcast spawn, no parental care (no nests)</a:t>
            </a:r>
          </a:p>
          <a:p>
            <a:pPr lvl="1" eaLnBrk="1" hangingPunct="1">
              <a:spcAft>
                <a:spcPts val="3000"/>
              </a:spcAft>
              <a:buFont typeface="Arial" charset="0"/>
              <a:buChar char="•"/>
            </a:pPr>
            <a:r>
              <a:rPr lang="en-US" altLang="en-US" sz="1800">
                <a:solidFill>
                  <a:srgbClr val="000000"/>
                </a:solidFill>
              </a:rPr>
              <a:t> Often spawn over rock substrates, moderate river flows</a:t>
            </a:r>
          </a:p>
        </p:txBody>
      </p:sp>
      <p:pic>
        <p:nvPicPr>
          <p:cNvPr id="2" name="MilbSpawnShort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3803939"/>
            <a:ext cx="609600" cy="609600"/>
          </a:xfrm>
          <a:prstGeom prst="rect">
            <a:avLst/>
          </a:prstGeom>
        </p:spPr>
      </p:pic>
      <p:pic>
        <p:nvPicPr>
          <p:cNvPr id="20485" name="Picture 5" descr="http://www.lanuv.nrw.de/alosa-alosa/includes/images/lebenszyklus/maifischtanzX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2300" y="4876800"/>
            <a:ext cx="2019300" cy="140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00" y="6324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smtClean="0">
                <a:solidFill>
                  <a:schemeClr val="tx1"/>
                </a:solidFill>
              </a:rPr>
              <a:t>http://www.lanuv.nrw.de/alosa-alosa/en/maifisch/lebenszyklus/index.html</a:t>
            </a:r>
            <a:endParaRPr lang="en-US" sz="100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EGGS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1354138"/>
            <a:ext cx="75438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Females deposit 100,000 – 600,000 eggs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“Batch spawners”: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Various developmental stages</a:t>
            </a:r>
          </a:p>
          <a:p>
            <a:pPr lvl="1"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Spawn multiple times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Eggs are 2 – 3 mm (~ 0.1 in) in diameter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Eggs are </a:t>
            </a:r>
            <a:r>
              <a:rPr lang="en-US" altLang="en-US" sz="2400" smtClean="0">
                <a:solidFill>
                  <a:srgbClr val="000000"/>
                </a:solidFill>
              </a:rPr>
              <a:t>usually transparent</a:t>
            </a: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Eggs settle into substrates or drift 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Eggs hatch in a few days to two weeks</a:t>
            </a:r>
          </a:p>
        </p:txBody>
      </p:sp>
      <p:pic>
        <p:nvPicPr>
          <p:cNvPr id="8" name="Picture 7" descr="ASH_1_3eggs.t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2508250" cy="2409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SH5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3733800"/>
            <a:ext cx="2514600" cy="24352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YOUNG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04800" y="1524000"/>
            <a:ext cx="830580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Hatching larvae are around 9 - 10 mm (~0.4 in)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Fry / juveniles feed on invertebrates (plankton, benthos)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3 </a:t>
            </a:r>
            <a:r>
              <a:rPr lang="en-US" altLang="en-US" sz="2400">
                <a:solidFill>
                  <a:srgbClr val="000000"/>
                </a:solidFill>
              </a:rPr>
              <a:t>– 4.5 in when they leave rivers in </a:t>
            </a:r>
            <a:r>
              <a:rPr lang="en-US" altLang="en-US" sz="2400" smtClean="0">
                <a:solidFill>
                  <a:srgbClr val="000000"/>
                </a:solidFill>
              </a:rPr>
              <a:t>fall and migrate to ocean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2532" name="Picture 4" descr="hatjuvenilesh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873625"/>
            <a:ext cx="3630613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american_sh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8700" y="4873625"/>
            <a:ext cx="5575300" cy="1984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4" name="Rectangle 14"/>
          <p:cNvSpPr>
            <a:spLocks noChangeArrowheads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5" name="Picture 7" descr="D:\JHWork\MacResearch\Inactive Research\NeuseAnadromous\EggImages\alosa_larv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762000"/>
            <a:ext cx="1836768" cy="137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83058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ADULTS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1000" y="1252538"/>
            <a:ext cx="83058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In ocean, feed on plankton (filter feeders, gill rakers)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In freshwater, consume very little, if anything</a:t>
            </a:r>
          </a:p>
          <a:p>
            <a:pPr eaLnBrk="1" hangingPunct="1">
              <a:spcAft>
                <a:spcPts val="24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Mature: males ~ 3-5 years, females ~ 4-6 years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Size: Males ~ 1 – 3 pounds, ~ 16 - 20 inches</a:t>
            </a:r>
          </a:p>
          <a:p>
            <a:pPr eaLnBrk="1" hangingPunct="1">
              <a:spcAft>
                <a:spcPts val="2400"/>
              </a:spcAft>
            </a:pPr>
            <a:r>
              <a:rPr lang="en-US" altLang="en-US" sz="2400">
                <a:solidFill>
                  <a:srgbClr val="000000"/>
                </a:solidFill>
              </a:rPr>
              <a:t>           Females ~ 3 – 8 pounds, 18 – 24 inches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Life span: 3 to maximum of ~10 years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Southern populations die after spawning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Northern populations spawn multiple times</a:t>
            </a:r>
          </a:p>
          <a:p>
            <a:pPr lvl="1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North Carolina believe to be a transition zone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en-US" altLang="en-US" sz="4000" smtClean="0">
                <a:solidFill>
                  <a:srgbClr val="000000"/>
                </a:solidFill>
                <a:ea typeface="ＭＳ Ｐゴシック" pitchFamily="-84" charset="-128"/>
              </a:rPr>
              <a:t>MIGRATIONS</a:t>
            </a:r>
          </a:p>
        </p:txBody>
      </p:sp>
      <p:sp>
        <p:nvSpPr>
          <p:cNvPr id="24579" name="Text Box 9"/>
          <p:cNvSpPr txBox="1">
            <a:spLocks noChangeArrowheads="1"/>
          </p:cNvSpPr>
          <p:nvPr/>
        </p:nvSpPr>
        <p:spPr bwMode="auto">
          <a:xfrm>
            <a:off x="5181600" y="1831975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2400" y="1382713"/>
            <a:ext cx="5214938" cy="3739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1pPr>
            <a:lvl2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-84" charset="-128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FF"/>
                </a:solidFill>
              </a:rPr>
              <a:t> Winter-early summer (spawning):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Homing </a:t>
            </a:r>
            <a:r>
              <a:rPr lang="en-US" altLang="en-US" sz="2400">
                <a:solidFill>
                  <a:srgbClr val="000000"/>
                </a:solidFill>
              </a:rPr>
              <a:t>(return) to natal river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</a:t>
            </a:r>
            <a:r>
              <a:rPr lang="en-US" altLang="en-US" sz="2400" smtClean="0">
                <a:solidFill>
                  <a:srgbClr val="000000"/>
                </a:solidFill>
              </a:rPr>
              <a:t>Olfaction, rheotaxis (movement in response to current) </a:t>
            </a:r>
            <a:endParaRPr lang="en-US" altLang="en-US" sz="24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FF6F13"/>
                </a:solidFill>
              </a:rPr>
              <a:t> Summer-fall (post-spawning):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All populations - Bay of Fundy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8000"/>
                </a:solidFill>
              </a:rPr>
              <a:t> Winter:</a:t>
            </a:r>
          </a:p>
          <a:p>
            <a:pPr lvl="1" eaLnBrk="1" hangingPunct="1">
              <a:spcAft>
                <a:spcPts val="1800"/>
              </a:spcAft>
              <a:buFont typeface="Arial" charset="0"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 Offshore, deeper </a:t>
            </a:r>
            <a:r>
              <a:rPr lang="en-US" altLang="en-US" sz="2400" smtClean="0">
                <a:solidFill>
                  <a:srgbClr val="000000"/>
                </a:solidFill>
              </a:rPr>
              <a:t>water</a:t>
            </a:r>
            <a:endParaRPr lang="en-US" altLang="en-US" sz="2400">
              <a:solidFill>
                <a:srgbClr val="000000"/>
              </a:solidFill>
            </a:endParaRPr>
          </a:p>
        </p:txBody>
      </p:sp>
      <p:pic>
        <p:nvPicPr>
          <p:cNvPr id="24581" name="Picture 3" descr="Shad_Route_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7338" y="1393825"/>
            <a:ext cx="3700462" cy="4935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91200" y="1600200"/>
            <a:ext cx="2286000" cy="4648200"/>
            <a:chOff x="5791200" y="1600200"/>
            <a:chExt cx="2286000" cy="4648200"/>
          </a:xfrm>
        </p:grpSpPr>
        <p:cxnSp>
          <p:nvCxnSpPr>
            <p:cNvPr id="24585" name="Straight Connector 6"/>
            <p:cNvCxnSpPr>
              <a:cxnSpLocks noChangeShapeType="1"/>
            </p:cNvCxnSpPr>
            <p:nvPr/>
          </p:nvCxnSpPr>
          <p:spPr bwMode="auto">
            <a:xfrm rot="10800000">
              <a:off x="6477000" y="4419600"/>
              <a:ext cx="5334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6" name="Straight Connector 7"/>
            <p:cNvCxnSpPr>
              <a:cxnSpLocks noChangeShapeType="1"/>
            </p:cNvCxnSpPr>
            <p:nvPr/>
          </p:nvCxnSpPr>
          <p:spPr bwMode="auto">
            <a:xfrm rot="10800000">
              <a:off x="6172200" y="4876800"/>
              <a:ext cx="5334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7" name="Straight Connector 8"/>
            <p:cNvCxnSpPr>
              <a:cxnSpLocks noChangeShapeType="1"/>
            </p:cNvCxnSpPr>
            <p:nvPr/>
          </p:nvCxnSpPr>
          <p:spPr bwMode="auto">
            <a:xfrm rot="10800000">
              <a:off x="5791200" y="5410200"/>
              <a:ext cx="5334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8" name="Straight Connector 9"/>
            <p:cNvCxnSpPr>
              <a:cxnSpLocks noChangeShapeType="1"/>
            </p:cNvCxnSpPr>
            <p:nvPr/>
          </p:nvCxnSpPr>
          <p:spPr bwMode="auto">
            <a:xfrm rot="5400000">
              <a:off x="6248400" y="6096000"/>
              <a:ext cx="228600" cy="762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89" name="Straight Connector 11"/>
            <p:cNvCxnSpPr>
              <a:cxnSpLocks noChangeShapeType="1"/>
            </p:cNvCxnSpPr>
            <p:nvPr/>
          </p:nvCxnSpPr>
          <p:spPr bwMode="auto">
            <a:xfrm rot="16200000" flipV="1">
              <a:off x="6705600" y="3505200"/>
              <a:ext cx="533400" cy="3810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0" name="Straight Connector 13"/>
            <p:cNvCxnSpPr>
              <a:cxnSpLocks noChangeShapeType="1"/>
            </p:cNvCxnSpPr>
            <p:nvPr/>
          </p:nvCxnSpPr>
          <p:spPr bwMode="auto">
            <a:xfrm rot="10800000">
              <a:off x="6934200" y="3048000"/>
              <a:ext cx="3810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1" name="Straight Connector 15"/>
            <p:cNvCxnSpPr>
              <a:cxnSpLocks noChangeShapeType="1"/>
            </p:cNvCxnSpPr>
            <p:nvPr/>
          </p:nvCxnSpPr>
          <p:spPr bwMode="auto">
            <a:xfrm rot="10800000">
              <a:off x="6934200" y="2667000"/>
              <a:ext cx="3810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2" name="Straight Connector 16"/>
            <p:cNvCxnSpPr>
              <a:cxnSpLocks noChangeShapeType="1"/>
            </p:cNvCxnSpPr>
            <p:nvPr/>
          </p:nvCxnSpPr>
          <p:spPr bwMode="auto">
            <a:xfrm rot="10800000">
              <a:off x="7315200" y="2514600"/>
              <a:ext cx="3810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3" name="Straight Connector 17"/>
            <p:cNvCxnSpPr>
              <a:cxnSpLocks noChangeShapeType="1"/>
            </p:cNvCxnSpPr>
            <p:nvPr/>
          </p:nvCxnSpPr>
          <p:spPr bwMode="auto">
            <a:xfrm rot="10800000">
              <a:off x="7391400" y="1981200"/>
              <a:ext cx="3810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594" name="Straight Connector 18"/>
            <p:cNvCxnSpPr>
              <a:cxnSpLocks noChangeShapeType="1"/>
            </p:cNvCxnSpPr>
            <p:nvPr/>
          </p:nvCxnSpPr>
          <p:spPr bwMode="auto">
            <a:xfrm rot="10800000">
              <a:off x="7696200" y="1600200"/>
              <a:ext cx="381000" cy="228600"/>
            </a:xfrm>
            <a:prstGeom prst="line">
              <a:avLst/>
            </a:prstGeom>
            <a:noFill/>
            <a:ln w="635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 rot="5400000" flipH="1" flipV="1">
            <a:off x="5295900" y="2857500"/>
            <a:ext cx="4267200" cy="1905000"/>
          </a:xfrm>
          <a:prstGeom prst="line">
            <a:avLst/>
          </a:prstGeom>
          <a:noFill/>
          <a:ln w="63500">
            <a:solidFill>
              <a:srgbClr val="FF6F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6743700" y="4381500"/>
            <a:ext cx="1371600" cy="533400"/>
          </a:xfrm>
          <a:prstGeom prst="lin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" name="Group 2"/>
          <p:cNvGrpSpPr/>
          <p:nvPr/>
        </p:nvGrpSpPr>
        <p:grpSpPr>
          <a:xfrm>
            <a:off x="1867643" y="5482980"/>
            <a:ext cx="3009157" cy="1298820"/>
            <a:chOff x="1867643" y="5482980"/>
            <a:chExt cx="3009157" cy="1298820"/>
          </a:xfrm>
        </p:grpSpPr>
        <p:sp>
          <p:nvSpPr>
            <p:cNvPr id="19" name="TextBox 12"/>
            <p:cNvSpPr txBox="1">
              <a:spLocks noChangeArrowheads="1"/>
            </p:cNvSpPr>
            <p:nvPr/>
          </p:nvSpPr>
          <p:spPr bwMode="auto">
            <a:xfrm>
              <a:off x="1867643" y="6474023"/>
              <a:ext cx="300915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1pPr>
              <a:lvl2pPr marL="37931725" indent="-37474525"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2pPr>
              <a:lvl3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3pPr>
              <a:lvl4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4pPr>
              <a:lvl5pPr eaLnBrk="0" hangingPunct="0"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bg1"/>
                  </a:solidFill>
                  <a:latin typeface="Arial" charset="0"/>
                  <a:ea typeface="ＭＳ Ｐゴシック" pitchFamily="-84" charset="-128"/>
                </a:defRPr>
              </a:lvl9pPr>
            </a:lstStyle>
            <a:p>
              <a:pPr eaLnBrk="1" hangingPunct="1">
                <a:spcAft>
                  <a:spcPts val="600"/>
                </a:spcAft>
              </a:pPr>
              <a:r>
                <a:rPr lang="en-US" altLang="en-US" sz="1400">
                  <a:solidFill>
                    <a:srgbClr val="000000"/>
                  </a:solidFill>
                </a:rPr>
                <a:t>Body shape:  fusiform (streamlined)</a:t>
              </a:r>
            </a:p>
          </p:txBody>
        </p:sp>
        <p:grpSp>
          <p:nvGrpSpPr>
            <p:cNvPr id="20" name="Group 11"/>
            <p:cNvGrpSpPr>
              <a:grpSpLocks noChangeAspect="1"/>
            </p:cNvGrpSpPr>
            <p:nvPr/>
          </p:nvGrpSpPr>
          <p:grpSpPr>
            <a:xfrm>
              <a:off x="1942497" y="5482980"/>
              <a:ext cx="2477103" cy="991043"/>
              <a:chOff x="5105400" y="1093788"/>
              <a:chExt cx="3932238" cy="1573212"/>
            </a:xfrm>
            <a:scene3d>
              <a:camera prst="orthographicFront">
                <a:rot lat="0" lon="0" rev="0"/>
              </a:camera>
              <a:lightRig rig="threePt" dir="t"/>
            </a:scene3d>
          </p:grpSpPr>
          <p:sp>
            <p:nvSpPr>
              <p:cNvPr id="22" name="Freeform 21"/>
              <p:cNvSpPr/>
              <p:nvPr/>
            </p:nvSpPr>
            <p:spPr bwMode="auto">
              <a:xfrm>
                <a:off x="5350933" y="1557867"/>
                <a:ext cx="2980267" cy="795866"/>
              </a:xfrm>
              <a:custGeom>
                <a:avLst/>
                <a:gdLst>
                  <a:gd name="connsiteX0" fmla="*/ 135467 w 2980267"/>
                  <a:gd name="connsiteY0" fmla="*/ 135466 h 795866"/>
                  <a:gd name="connsiteX1" fmla="*/ 0 w 2980267"/>
                  <a:gd name="connsiteY1" fmla="*/ 338666 h 795866"/>
                  <a:gd name="connsiteX2" fmla="*/ 254000 w 2980267"/>
                  <a:gd name="connsiteY2" fmla="*/ 541866 h 795866"/>
                  <a:gd name="connsiteX3" fmla="*/ 711200 w 2980267"/>
                  <a:gd name="connsiteY3" fmla="*/ 728133 h 795866"/>
                  <a:gd name="connsiteX4" fmla="*/ 1236134 w 2980267"/>
                  <a:gd name="connsiteY4" fmla="*/ 795866 h 795866"/>
                  <a:gd name="connsiteX5" fmla="*/ 1642534 w 2980267"/>
                  <a:gd name="connsiteY5" fmla="*/ 711200 h 795866"/>
                  <a:gd name="connsiteX6" fmla="*/ 2065867 w 2980267"/>
                  <a:gd name="connsiteY6" fmla="*/ 660400 h 795866"/>
                  <a:gd name="connsiteX7" fmla="*/ 2455334 w 2980267"/>
                  <a:gd name="connsiteY7" fmla="*/ 457200 h 795866"/>
                  <a:gd name="connsiteX8" fmla="*/ 2777067 w 2980267"/>
                  <a:gd name="connsiteY8" fmla="*/ 321733 h 795866"/>
                  <a:gd name="connsiteX9" fmla="*/ 2980267 w 2980267"/>
                  <a:gd name="connsiteY9" fmla="*/ 237066 h 795866"/>
                  <a:gd name="connsiteX10" fmla="*/ 2590800 w 2980267"/>
                  <a:gd name="connsiteY10" fmla="*/ 118533 h 795866"/>
                  <a:gd name="connsiteX11" fmla="*/ 1896534 w 2980267"/>
                  <a:gd name="connsiteY11" fmla="*/ 67733 h 795866"/>
                  <a:gd name="connsiteX12" fmla="*/ 1168400 w 2980267"/>
                  <a:gd name="connsiteY12" fmla="*/ 0 h 795866"/>
                  <a:gd name="connsiteX13" fmla="*/ 592667 w 2980267"/>
                  <a:gd name="connsiteY13" fmla="*/ 101600 h 795866"/>
                  <a:gd name="connsiteX14" fmla="*/ 220134 w 2980267"/>
                  <a:gd name="connsiteY14" fmla="*/ 152400 h 795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80267" h="795866">
                    <a:moveTo>
                      <a:pt x="135467" y="135466"/>
                    </a:moveTo>
                    <a:lnTo>
                      <a:pt x="0" y="338666"/>
                    </a:lnTo>
                    <a:lnTo>
                      <a:pt x="254000" y="541866"/>
                    </a:lnTo>
                    <a:lnTo>
                      <a:pt x="711200" y="728133"/>
                    </a:lnTo>
                    <a:lnTo>
                      <a:pt x="1236134" y="795866"/>
                    </a:lnTo>
                    <a:lnTo>
                      <a:pt x="1642534" y="711200"/>
                    </a:lnTo>
                    <a:lnTo>
                      <a:pt x="2065867" y="660400"/>
                    </a:lnTo>
                    <a:lnTo>
                      <a:pt x="2455334" y="457200"/>
                    </a:lnTo>
                    <a:lnTo>
                      <a:pt x="2777067" y="321733"/>
                    </a:lnTo>
                    <a:lnTo>
                      <a:pt x="2980267" y="237066"/>
                    </a:lnTo>
                    <a:lnTo>
                      <a:pt x="2590800" y="118533"/>
                    </a:lnTo>
                    <a:lnTo>
                      <a:pt x="1896534" y="67733"/>
                    </a:lnTo>
                    <a:lnTo>
                      <a:pt x="1168400" y="0"/>
                    </a:lnTo>
                    <a:lnTo>
                      <a:pt x="592667" y="101600"/>
                    </a:lnTo>
                    <a:lnTo>
                      <a:pt x="220134" y="152400"/>
                    </a:lnTo>
                  </a:path>
                </a:pathLst>
              </a:cu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>
                  <a:latin typeface="Arial" pitchFamily="-106" charset="0"/>
                  <a:cs typeface="ＭＳ Ｐゴシック" pitchFamily="-84" charset="-128"/>
                </a:endParaRPr>
              </a:p>
            </p:txBody>
          </p:sp>
          <p:pic>
            <p:nvPicPr>
              <p:cNvPr id="23" name="Picture 14" descr="AmericanShad.jpg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0F5F9"/>
                  </a:clrFrom>
                  <a:clrTo>
                    <a:srgbClr val="F0F5F9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05400" y="1093788"/>
                <a:ext cx="3932238" cy="1573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7583</TotalTime>
  <Words>909</Words>
  <Application>Microsoft Office PowerPoint</Application>
  <PresentationFormat>On-screen Show (4:3)</PresentationFormat>
  <Paragraphs>157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Constantia</vt:lpstr>
      <vt:lpstr>Wingdings</vt:lpstr>
      <vt:lpstr>Wingdings 2</vt:lpstr>
      <vt:lpstr>Flow</vt:lpstr>
      <vt:lpstr>PowerPoint Presentation</vt:lpstr>
      <vt:lpstr>LIFE HISTORY</vt:lpstr>
      <vt:lpstr>PowerPoint Presentation</vt:lpstr>
      <vt:lpstr>AMERICAN SHAD</vt:lpstr>
      <vt:lpstr>SPAWNING</vt:lpstr>
      <vt:lpstr>EGGS</vt:lpstr>
      <vt:lpstr>YOUNG</vt:lpstr>
      <vt:lpstr>ADULTS</vt:lpstr>
      <vt:lpstr>MIGRATIONS</vt:lpstr>
      <vt:lpstr>POPULATION DECLINES</vt:lpstr>
      <vt:lpstr>SHAD IMPORTANCE</vt:lpstr>
      <vt:lpstr>SHAD IMPORTANCE</vt:lpstr>
      <vt:lpstr>SHAD IMPORTANCE</vt:lpstr>
      <vt:lpstr>SHAD IMPORTANCE</vt:lpstr>
      <vt:lpstr>PowerPoint Presentation</vt:lpstr>
      <vt:lpstr>RESTORATION EFFORTS</vt:lpstr>
      <vt:lpstr>YOUR SHAD EGGS</vt:lpstr>
      <vt:lpstr>RESEARCH</vt:lpstr>
      <vt:lpstr>RESEARCH</vt:lpstr>
      <vt:lpstr>RESEARCH</vt:lpstr>
      <vt:lpstr>RESEARCH</vt:lpstr>
      <vt:lpstr>RESEARCH</vt:lpstr>
      <vt:lpstr>RESEARCH</vt:lpstr>
      <vt:lpstr>PowerPoint Presentation</vt:lpstr>
    </vt:vector>
  </TitlesOfParts>
  <Company>North Carolina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Little River</dc:title>
  <dc:creator>Joshua Raabe</dc:creator>
  <cp:lastModifiedBy>Caroline Smith</cp:lastModifiedBy>
  <cp:revision>131</cp:revision>
  <dcterms:created xsi:type="dcterms:W3CDTF">2013-02-22T00:33:43Z</dcterms:created>
  <dcterms:modified xsi:type="dcterms:W3CDTF">2019-04-03T16:34:01Z</dcterms:modified>
</cp:coreProperties>
</file>