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4"/>
  </p:notesMasterIdLst>
  <p:sldIdLst>
    <p:sldId id="295" r:id="rId2"/>
    <p:sldId id="287" r:id="rId3"/>
    <p:sldId id="258" r:id="rId4"/>
    <p:sldId id="286" r:id="rId5"/>
    <p:sldId id="294" r:id="rId6"/>
    <p:sldId id="276" r:id="rId7"/>
    <p:sldId id="261" r:id="rId8"/>
    <p:sldId id="288" r:id="rId9"/>
    <p:sldId id="263" r:id="rId10"/>
    <p:sldId id="264" r:id="rId11"/>
    <p:sldId id="267" r:id="rId12"/>
    <p:sldId id="265" r:id="rId13"/>
    <p:sldId id="293" r:id="rId14"/>
    <p:sldId id="298" r:id="rId15"/>
    <p:sldId id="271" r:id="rId16"/>
    <p:sldId id="268" r:id="rId17"/>
    <p:sldId id="270" r:id="rId18"/>
    <p:sldId id="274" r:id="rId19"/>
    <p:sldId id="300" r:id="rId20"/>
    <p:sldId id="278" r:id="rId21"/>
    <p:sldId id="28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70" d="100"/>
          <a:sy n="70" d="100"/>
        </p:scale>
        <p:origin x="5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p:cViewPr varScale="1">
        <p:scale>
          <a:sx n="56" d="100"/>
          <a:sy n="56" d="100"/>
        </p:scale>
        <p:origin x="-28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C4147-609C-44C4-BCFB-F0047D518D75}" type="datetimeFigureOut">
              <a:rPr lang="en-US" smtClean="0"/>
              <a:t>5/3/2019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3731A-6837-467E-B58E-1A6A1DBC6AAF}" type="slidenum">
              <a:rPr lang="en-US" smtClean="0"/>
              <a:t>‹#›</a:t>
            </a:fld>
            <a:endParaRPr lang="en-US"/>
          </a:p>
        </p:txBody>
      </p:sp>
    </p:spTree>
    <p:extLst>
      <p:ext uri="{BB962C8B-B14F-4D97-AF65-F5344CB8AC3E}">
        <p14:creationId xmlns:p14="http://schemas.microsoft.com/office/powerpoint/2010/main" val="16846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53731A-6837-467E-B58E-1A6A1DBC6AAF}" type="slidenum">
              <a:rPr lang="en-US" smtClean="0"/>
              <a:t>1</a:t>
            </a:fld>
            <a:endParaRPr lang="en-US"/>
          </a:p>
        </p:txBody>
      </p:sp>
    </p:spTree>
    <p:extLst>
      <p:ext uri="{BB962C8B-B14F-4D97-AF65-F5344CB8AC3E}">
        <p14:creationId xmlns:p14="http://schemas.microsoft.com/office/powerpoint/2010/main" val="287707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the overarching theme could be “How would you test this?” rather than “What would make you change your mind?”  Make this an</a:t>
            </a:r>
            <a:r>
              <a:rPr lang="en-US" baseline="0" dirty="0" smtClean="0"/>
              <a:t> activity, too—draw a stratigraphic profile that shows evolution isn’t true.  </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11</a:t>
            </a:fld>
            <a:endParaRPr lang="en-US"/>
          </a:p>
        </p:txBody>
      </p:sp>
    </p:spTree>
    <p:extLst>
      <p:ext uri="{BB962C8B-B14F-4D97-AF65-F5344CB8AC3E}">
        <p14:creationId xmlns:p14="http://schemas.microsoft.com/office/powerpoint/2010/main" val="152068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49C322F-C770-4903-B954-2B1E9141F2B2}" type="slidenum">
              <a:rPr lang="en-US" altLang="en-US" sz="1200" smtClean="0"/>
              <a:pPr eaLnBrk="1" hangingPunct="1"/>
              <a:t>12</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Change at the bottom.  Put in something about teleology here—what</a:t>
            </a:r>
            <a:r>
              <a:rPr lang="en-US" altLang="en-US" baseline="0" dirty="0" smtClean="0">
                <a:latin typeface="Times New Roman" pitchFamily="18" charset="0"/>
                <a:cs typeface="Times New Roman" pitchFamily="18" charset="0"/>
              </a:rPr>
              <a:t> do you think would have happened to the feral pigs if they hadn’t been domesticated?  If not for artificial selection, would feral pigs have still developed this way?</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3462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56 day old chicken</a:t>
            </a:r>
            <a:r>
              <a:rPr lang="en-US" baseline="0" dirty="0" smtClean="0"/>
              <a:t> in 1957, 1978 and 2005</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13</a:t>
            </a:fld>
            <a:endParaRPr lang="en-US"/>
          </a:p>
        </p:txBody>
      </p:sp>
    </p:spTree>
    <p:extLst>
      <p:ext uri="{BB962C8B-B14F-4D97-AF65-F5344CB8AC3E}">
        <p14:creationId xmlns:p14="http://schemas.microsoft.com/office/powerpoint/2010/main" val="355586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56 day old chicken</a:t>
            </a:r>
            <a:r>
              <a:rPr lang="en-US" baseline="0" dirty="0" smtClean="0"/>
              <a:t> in 1957, 1978 and 2005</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14</a:t>
            </a:fld>
            <a:endParaRPr lang="en-US"/>
          </a:p>
        </p:txBody>
      </p:sp>
    </p:spTree>
    <p:extLst>
      <p:ext uri="{BB962C8B-B14F-4D97-AF65-F5344CB8AC3E}">
        <p14:creationId xmlns:p14="http://schemas.microsoft.com/office/powerpoint/2010/main" val="168179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0D818AE0-95EB-4BAE-BF4E-A7F9864A0225}" type="slidenum">
              <a:rPr lang="en-US" altLang="en-US" sz="1200"/>
              <a:pPr algn="r" eaLnBrk="1" hangingPunct="1"/>
              <a:t>15</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cs typeface="Times New Roman" pitchFamily="18" charset="0"/>
              </a:rPr>
              <a:t>Need more background into to</a:t>
            </a:r>
            <a:r>
              <a:rPr lang="en-US" altLang="en-US" baseline="0" dirty="0" smtClean="0">
                <a:latin typeface="Times New Roman" pitchFamily="18" charset="0"/>
                <a:cs typeface="Times New Roman" pitchFamily="18" charset="0"/>
              </a:rPr>
              <a:t> be able to explain.  Look up recent evolution paper on whale hind legs. Appendix—what did it do originally?  If evolution was directed at making us better, why would we still need something that caused us problems?</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4911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0FAD9B8-04DC-4D94-8127-B07664274BE6}" type="slidenum">
              <a:rPr lang="en-US" altLang="en-US" sz="1200" smtClean="0"/>
              <a:pPr eaLnBrk="1" hangingPunct="1"/>
              <a:t>16</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5052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28B413E-C2A6-4DDD-AD43-98590B67BE2A}" type="slidenum">
              <a:rPr lang="en-US" altLang="en-US" sz="1200" smtClean="0"/>
              <a:pPr eaLnBrk="1" hangingPunct="1"/>
              <a:t>17</a:t>
            </a:fld>
            <a:endParaRPr lang="en-US"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How do you think</a:t>
            </a:r>
            <a:r>
              <a:rPr lang="en-US" altLang="en-US" baseline="0" dirty="0" smtClean="0">
                <a:latin typeface="Times New Roman" pitchFamily="18" charset="0"/>
                <a:cs typeface="Times New Roman" pitchFamily="18" charset="0"/>
              </a:rPr>
              <a:t> you breathed when you were inside your mom?</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7965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18</a:t>
            </a:fld>
            <a:endParaRPr lang="en-US"/>
          </a:p>
        </p:txBody>
      </p:sp>
    </p:spTree>
    <p:extLst>
      <p:ext uri="{BB962C8B-B14F-4D97-AF65-F5344CB8AC3E}">
        <p14:creationId xmlns:p14="http://schemas.microsoft.com/office/powerpoint/2010/main" val="242296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should be 5 principles of Evolution by natural selection.  What if we’re the ancestral chickens with different mutations?  Who will survive</a:t>
            </a:r>
            <a:r>
              <a:rPr lang="en-US" baseline="0" dirty="0" smtClean="0"/>
              <a:t> and why?  What if the environment changes?</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20</a:t>
            </a:fld>
            <a:endParaRPr lang="en-US"/>
          </a:p>
        </p:txBody>
      </p:sp>
    </p:spTree>
    <p:extLst>
      <p:ext uri="{BB962C8B-B14F-4D97-AF65-F5344CB8AC3E}">
        <p14:creationId xmlns:p14="http://schemas.microsoft.com/office/powerpoint/2010/main" val="244726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273359A-BAC2-4533-AAAA-FCA6E8B95F4C}" type="slidenum">
              <a:rPr lang="en-US" altLang="en-US" sz="1200" smtClean="0"/>
              <a:pPr eaLnBrk="1" hangingPunct="1"/>
              <a:t>21</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It’s a very important</a:t>
            </a:r>
            <a:r>
              <a:rPr lang="en-US" altLang="en-US" baseline="0" dirty="0" smtClean="0">
                <a:latin typeface="Times New Roman" pitchFamily="18" charset="0"/>
                <a:cs typeface="Times New Roman" pitchFamily="18" charset="0"/>
              </a:rPr>
              <a:t> driving force, but there’s also drift, gene flow, mutations, etc.  </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5386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 this story?  How would your students react to this story?</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2</a:t>
            </a:fld>
            <a:endParaRPr lang="en-US"/>
          </a:p>
        </p:txBody>
      </p:sp>
    </p:spTree>
    <p:extLst>
      <p:ext uri="{BB962C8B-B14F-4D97-AF65-F5344CB8AC3E}">
        <p14:creationId xmlns:p14="http://schemas.microsoft.com/office/powerpoint/2010/main" val="49923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 orange</a:t>
            </a:r>
            <a:r>
              <a:rPr lang="en-US" baseline="0" dirty="0" smtClean="0"/>
              <a:t> one orange?  How did it know it needed to be orange before antibiotics were even around?  See if I can find more images of antibiotic resistance.</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22</a:t>
            </a:fld>
            <a:endParaRPr lang="en-US"/>
          </a:p>
        </p:txBody>
      </p:sp>
    </p:spTree>
    <p:extLst>
      <p:ext uri="{BB962C8B-B14F-4D97-AF65-F5344CB8AC3E}">
        <p14:creationId xmlns:p14="http://schemas.microsoft.com/office/powerpoint/2010/main" val="59376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is not necessarily true because life could have originated independently several times instead of only once.  Even Darwin says this in The Origin of the Species.  Include line from conclusion.  Everything you’ve ever seen in</a:t>
            </a:r>
            <a:r>
              <a:rPr lang="en-US" baseline="0" dirty="0" smtClean="0"/>
              <a:t> your life is related to you.  #2 not every niche has been filled.  For instance, there are niches in regions where marsupials live, but marsupial things haven’t evolved to fill those niches.  There are constraints to evolution; it’s not always moving toward progress.  </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3</a:t>
            </a:fld>
            <a:endParaRPr lang="en-US"/>
          </a:p>
        </p:txBody>
      </p:sp>
    </p:spTree>
    <p:extLst>
      <p:ext uri="{BB962C8B-B14F-4D97-AF65-F5344CB8AC3E}">
        <p14:creationId xmlns:p14="http://schemas.microsoft.com/office/powerpoint/2010/main" val="171010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theories: gravity—they deal with it all the time.  The theory of general relativity explains gravity and no one is going to say it’s wrong.  There is literally no scientist</a:t>
            </a:r>
            <a:r>
              <a:rPr lang="en-US" baseline="0" dirty="0" smtClean="0"/>
              <a:t> on the planet who disputes the theory of relativity.  Theories have withstood thousands of tests to demonstrate that they’re wrong and they’ve never failed.  Nothing has ever contradicted it.  </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4</a:t>
            </a:fld>
            <a:endParaRPr lang="en-US"/>
          </a:p>
        </p:txBody>
      </p:sp>
    </p:spTree>
    <p:extLst>
      <p:ext uri="{BB962C8B-B14F-4D97-AF65-F5344CB8AC3E}">
        <p14:creationId xmlns:p14="http://schemas.microsoft.com/office/powerpoint/2010/main" val="20337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pictures of them as young guys and add in Wallace.  The idea that there</a:t>
            </a:r>
            <a:r>
              <a:rPr lang="en-US" baseline="0" dirty="0" smtClean="0"/>
              <a:t> was common descent had been tossed around for a while.  The papers were read at a meeting that neither of them were able to attend.  All the copies sold the first day and they had to reprint it immediately.  Both were young when they were writing this stuff.  </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5</a:t>
            </a:fld>
            <a:endParaRPr lang="en-US"/>
          </a:p>
        </p:txBody>
      </p:sp>
    </p:spTree>
    <p:extLst>
      <p:ext uri="{BB962C8B-B14F-4D97-AF65-F5344CB8AC3E}">
        <p14:creationId xmlns:p14="http://schemas.microsoft.com/office/powerpoint/2010/main" val="197249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Observable natural selection and evolution in the wild.  Use examples.  </a:t>
            </a:r>
            <a:r>
              <a:rPr lang="en-US" baseline="0" dirty="0" smtClean="0"/>
              <a:t>Hendry’s paper 1)Steelhead and rainbow trout—good example of speciation  and 2)E. coli, anti-biotic resistant stuff *You can point out that this one on thousands of examples to talk about.  </a:t>
            </a:r>
            <a:endParaRPr lang="en-US" dirty="0"/>
          </a:p>
        </p:txBody>
      </p:sp>
      <p:sp>
        <p:nvSpPr>
          <p:cNvPr id="4" name="Slide Number Placeholder 3"/>
          <p:cNvSpPr>
            <a:spLocks noGrp="1"/>
          </p:cNvSpPr>
          <p:nvPr>
            <p:ph type="sldNum" sz="quarter" idx="10"/>
          </p:nvPr>
        </p:nvSpPr>
        <p:spPr/>
        <p:txBody>
          <a:bodyPr/>
          <a:lstStyle/>
          <a:p>
            <a:fld id="{D453731A-6837-467E-B58E-1A6A1DBC6AAF}" type="slidenum">
              <a:rPr lang="en-US" smtClean="0"/>
              <a:t>7</a:t>
            </a:fld>
            <a:endParaRPr lang="en-US"/>
          </a:p>
        </p:txBody>
      </p:sp>
    </p:spTree>
    <p:extLst>
      <p:ext uri="{BB962C8B-B14F-4D97-AF65-F5344CB8AC3E}">
        <p14:creationId xmlns:p14="http://schemas.microsoft.com/office/powerpoint/2010/main" val="208351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A6852AA-AE1E-4395-92A0-BF19ED411FD6}" type="slidenum">
              <a:rPr lang="en-US" altLang="en-US" sz="1200" smtClean="0"/>
              <a:pPr eaLnBrk="1" hangingPunct="1"/>
              <a:t>8</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8099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0337CD8-AC57-4FF4-B174-523AE15363AF}" type="slidenum">
              <a:rPr lang="en-US" altLang="en-US" sz="1200" smtClean="0"/>
              <a:pPr eaLnBrk="1" hangingPunct="1"/>
              <a:t>9</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cs typeface="Times New Roman" pitchFamily="18" charset="0"/>
              </a:rPr>
              <a:t>Maybe mention</a:t>
            </a:r>
            <a:r>
              <a:rPr lang="en-US" altLang="en-US" baseline="0" dirty="0" smtClean="0">
                <a:latin typeface="Times New Roman" pitchFamily="18" charset="0"/>
                <a:cs typeface="Times New Roman" pitchFamily="18" charset="0"/>
              </a:rPr>
              <a:t> the Wallace line.  Could throw in something about plate tectonics.  </a:t>
            </a: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513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AAC0AB0-BE23-4315-B4A6-90AA7F645773}" type="slidenum">
              <a:rPr lang="en-US" altLang="en-US" sz="1200" smtClean="0"/>
              <a:pPr eaLnBrk="1" hangingPunct="1"/>
              <a:t>10</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5038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3040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2333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8505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067D-3A43-49B4-81B2-B4E7397B5A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4997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3067D-3A43-49B4-81B2-B4E7397B5A9E}"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266234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3067D-3A43-49B4-81B2-B4E7397B5A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96628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3067D-3A43-49B4-81B2-B4E7397B5A9E}"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85821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3067D-3A43-49B4-81B2-B4E7397B5A9E}"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69385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3067D-3A43-49B4-81B2-B4E7397B5A9E}"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108527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067D-3A43-49B4-81B2-B4E7397B5A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301113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067D-3A43-49B4-81B2-B4E7397B5A9E}"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397B7-14D5-42F2-99A9-DFB24DEC19EE}" type="slidenum">
              <a:rPr lang="en-US" smtClean="0"/>
              <a:t>‹#›</a:t>
            </a:fld>
            <a:endParaRPr lang="en-US"/>
          </a:p>
        </p:txBody>
      </p:sp>
    </p:spTree>
    <p:extLst>
      <p:ext uri="{BB962C8B-B14F-4D97-AF65-F5344CB8AC3E}">
        <p14:creationId xmlns:p14="http://schemas.microsoft.com/office/powerpoint/2010/main" val="26479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067D-3A43-49B4-81B2-B4E7397B5A9E}" type="datetimeFigureOut">
              <a:rPr lang="en-US" smtClean="0"/>
              <a:t>5/3/2019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397B7-14D5-42F2-99A9-DFB24DEC19EE}" type="slidenum">
              <a:rPr lang="en-US" smtClean="0"/>
              <a:t>‹#›</a:t>
            </a:fld>
            <a:endParaRPr lang="en-US"/>
          </a:p>
        </p:txBody>
      </p:sp>
    </p:spTree>
    <p:extLst>
      <p:ext uri="{BB962C8B-B14F-4D97-AF65-F5344CB8AC3E}">
        <p14:creationId xmlns:p14="http://schemas.microsoft.com/office/powerpoint/2010/main" val="123147161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4/4f/IsfjordenSuperposition.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en.wikipedia.org/wiki/File:Wild_Pig_KSC02pd0873.jpg" TargetMode="External"/><Relationship Id="rId7" Type="http://schemas.openxmlformats.org/officeDocument/2006/relationships/hyperlink" Target="http://en.wikipedia.org/wiki/File:Egyptian_Domesticated_Animals.jp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www.hotkey.net.au/~mjackson/Language/Vocab/Domestic%20Animals.htm"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tatic.newworldencyclopedia.org/1/16/Whale_skeleton.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7772400" cy="1219199"/>
          </a:xfrm>
        </p:spPr>
        <p:txBody>
          <a:bodyPr>
            <a:normAutofit/>
          </a:bodyPr>
          <a:lstStyle/>
          <a:p>
            <a:r>
              <a:rPr lang="en-US" sz="6600" b="1" dirty="0" smtClean="0">
                <a:solidFill>
                  <a:schemeClr val="tx2">
                    <a:lumMod val="75000"/>
                  </a:schemeClr>
                </a:solidFill>
              </a:rPr>
              <a:t>Evolution</a:t>
            </a:r>
            <a:endParaRPr lang="en-US" sz="6600" b="1" dirty="0">
              <a:solidFill>
                <a:schemeClr val="tx2">
                  <a:lumMod val="75000"/>
                </a:schemeClr>
              </a:solidFill>
            </a:endParaRPr>
          </a:p>
        </p:txBody>
      </p:sp>
      <p:sp>
        <p:nvSpPr>
          <p:cNvPr id="3" name="Subtitle 2"/>
          <p:cNvSpPr>
            <a:spLocks noGrp="1"/>
          </p:cNvSpPr>
          <p:nvPr>
            <p:ph type="subTitle" idx="1"/>
          </p:nvPr>
        </p:nvSpPr>
        <p:spPr>
          <a:xfrm>
            <a:off x="228600" y="5521470"/>
            <a:ext cx="8686800" cy="1143000"/>
          </a:xfrm>
        </p:spPr>
        <p:txBody>
          <a:bodyPr>
            <a:normAutofit fontScale="92500" lnSpcReduction="10000"/>
          </a:bodyPr>
          <a:lstStyle/>
          <a:p>
            <a:r>
              <a:rPr lang="en-US" sz="4000" dirty="0" smtClean="0">
                <a:solidFill>
                  <a:srgbClr val="0070C0"/>
                </a:solidFill>
              </a:rPr>
              <a:t>“Nothing in Biology makes sense except in the light of evolution” </a:t>
            </a:r>
            <a:r>
              <a:rPr lang="en-US" sz="4000" dirty="0" err="1" smtClean="0">
                <a:solidFill>
                  <a:srgbClr val="0070C0"/>
                </a:solidFill>
              </a:rPr>
              <a:t>Dobzhansky</a:t>
            </a:r>
            <a:r>
              <a:rPr lang="en-US" sz="4000" dirty="0" smtClean="0">
                <a:solidFill>
                  <a:srgbClr val="0070C0"/>
                </a:solidFill>
              </a:rPr>
              <a:t>, 1973</a:t>
            </a:r>
            <a:endParaRPr lang="en-US" sz="4000" dirty="0">
              <a:solidFill>
                <a:srgbClr val="0070C0"/>
              </a:solidFill>
            </a:endParaRPr>
          </a:p>
        </p:txBody>
      </p:sp>
      <p:pic>
        <p:nvPicPr>
          <p:cNvPr id="1026" name="Picture 2" descr="http://www.rtgmin.org/wp-content/uploads/2012/06/evolution-tr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28600"/>
            <a:ext cx="4648200" cy="5229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942039028"/>
              </p:ext>
            </p:extLst>
          </p:nvPr>
        </p:nvGraphicFramePr>
        <p:xfrm>
          <a:off x="1333500" y="2057399"/>
          <a:ext cx="5867400" cy="2673350"/>
        </p:xfrm>
        <a:graphic>
          <a:graphicData uri="http://schemas.openxmlformats.org/presentationml/2006/ole">
            <mc:AlternateContent xmlns:mc="http://schemas.openxmlformats.org/markup-compatibility/2006">
              <mc:Choice xmlns:v="urn:schemas-microsoft-com:vml" Requires="v">
                <p:oleObj spid="_x0000_s1082" name="Document" r:id="rId5" imgW="5942845" imgH="2672586" progId="Word.Document.12">
                  <p:embed/>
                </p:oleObj>
              </mc:Choice>
              <mc:Fallback>
                <p:oleObj name="Document" r:id="rId5" imgW="5942845" imgH="2672586" progId="Word.Document.12">
                  <p:embed/>
                  <p:pic>
                    <p:nvPicPr>
                      <p:cNvPr id="0" name=""/>
                      <p:cNvPicPr/>
                      <p:nvPr/>
                    </p:nvPicPr>
                    <p:blipFill>
                      <a:blip r:embed="rId6"/>
                      <a:stretch>
                        <a:fillRect/>
                      </a:stretch>
                    </p:blipFill>
                    <p:spPr>
                      <a:xfrm>
                        <a:off x="1333500" y="2057399"/>
                        <a:ext cx="5867400" cy="2673350"/>
                      </a:xfrm>
                      <a:prstGeom prst="rect">
                        <a:avLst/>
                      </a:prstGeom>
                    </p:spPr>
                  </p:pic>
                </p:oleObj>
              </mc:Fallback>
            </mc:AlternateContent>
          </a:graphicData>
        </a:graphic>
      </p:graphicFrame>
    </p:spTree>
    <p:extLst>
      <p:ext uri="{BB962C8B-B14F-4D97-AF65-F5344CB8AC3E}">
        <p14:creationId xmlns:p14="http://schemas.microsoft.com/office/powerpoint/2010/main" val="3937262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0"/>
            <a:ext cx="7620000" cy="1252728"/>
          </a:xfrm>
        </p:spPr>
        <p:txBody>
          <a:bodyPr>
            <a:normAutofit/>
          </a:bodyPr>
          <a:lstStyle/>
          <a:p>
            <a:pPr eaLnBrk="1" fontAlgn="auto" hangingPunct="1">
              <a:spcAft>
                <a:spcPts val="0"/>
              </a:spcAft>
              <a:defRPr/>
            </a:pPr>
            <a:r>
              <a:rPr lang="en-US" sz="4000" b="1" dirty="0"/>
              <a:t>3</a:t>
            </a:r>
            <a:r>
              <a:rPr lang="en-US" sz="4000" b="1" dirty="0" smtClean="0"/>
              <a:t>. The </a:t>
            </a:r>
            <a:r>
              <a:rPr lang="en-US" sz="4000" b="1" dirty="0"/>
              <a:t>Law of Superposition</a:t>
            </a:r>
          </a:p>
        </p:txBody>
      </p:sp>
      <p:sp>
        <p:nvSpPr>
          <p:cNvPr id="39939" name="Rectangle 3"/>
          <p:cNvSpPr>
            <a:spLocks noGrp="1" noChangeArrowheads="1"/>
          </p:cNvSpPr>
          <p:nvPr>
            <p:ph idx="1"/>
          </p:nvPr>
        </p:nvSpPr>
        <p:spPr>
          <a:xfrm>
            <a:off x="-10366" y="1447800"/>
            <a:ext cx="6296891" cy="4778375"/>
          </a:xfrm>
        </p:spPr>
        <p:txBody>
          <a:bodyPr>
            <a:noAutofit/>
          </a:bodyPr>
          <a:lstStyle/>
          <a:p>
            <a:pPr eaLnBrk="1" hangingPunct="1">
              <a:lnSpc>
                <a:spcPct val="90000"/>
              </a:lnSpc>
            </a:pPr>
            <a:r>
              <a:rPr lang="en-US" altLang="en-US" sz="2800" dirty="0" smtClean="0"/>
              <a:t>Successive layers of rock or soil were deposited on top of one another by wind or water</a:t>
            </a:r>
          </a:p>
          <a:p>
            <a:pPr eaLnBrk="1" hangingPunct="1">
              <a:lnSpc>
                <a:spcPct val="90000"/>
              </a:lnSpc>
            </a:pPr>
            <a:r>
              <a:rPr lang="en-US" altLang="en-US" sz="2800" dirty="0" smtClean="0"/>
              <a:t>The lowest layer (stratum) will be the oldest.</a:t>
            </a:r>
          </a:p>
          <a:p>
            <a:pPr eaLnBrk="1" hangingPunct="1">
              <a:lnSpc>
                <a:spcPct val="90000"/>
              </a:lnSpc>
            </a:pPr>
            <a:r>
              <a:rPr lang="en-US" altLang="en-US" sz="2800" u="sng" dirty="0" smtClean="0"/>
              <a:t>Relative age</a:t>
            </a:r>
            <a:r>
              <a:rPr lang="en-US" altLang="en-US" sz="2800" dirty="0" smtClean="0"/>
              <a:t>: a given fossil is younger or older than what is below or above it</a:t>
            </a:r>
          </a:p>
          <a:p>
            <a:pPr eaLnBrk="1" hangingPunct="1">
              <a:lnSpc>
                <a:spcPct val="90000"/>
              </a:lnSpc>
            </a:pPr>
            <a:r>
              <a:rPr lang="en-US" altLang="en-US" sz="2800" u="sng" dirty="0" smtClean="0"/>
              <a:t>Absolute age</a:t>
            </a:r>
            <a:r>
              <a:rPr lang="en-US" altLang="en-US" sz="2800" dirty="0" smtClean="0"/>
              <a:t>: actual numerical age based on dating of sediment around fossil</a:t>
            </a:r>
          </a:p>
        </p:txBody>
      </p:sp>
      <p:pic>
        <p:nvPicPr>
          <p:cNvPr id="27652" name="Picture 7" descr="File:IsfjordenSuperposi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452" y="1981200"/>
            <a:ext cx="261099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264148"/>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1"/>
                </a:solidFill>
              </a:rPr>
              <a:t>How could you test evolution using the Law of Superposition?</a:t>
            </a:r>
            <a:endParaRPr lang="en-US" dirty="0">
              <a:solidFill>
                <a:schemeClr val="accent1"/>
              </a:solidFill>
            </a:endParaRPr>
          </a:p>
        </p:txBody>
      </p:sp>
      <p:sp>
        <p:nvSpPr>
          <p:cNvPr id="29699" name="Content Placeholder 2"/>
          <p:cNvSpPr>
            <a:spLocks noGrp="1"/>
          </p:cNvSpPr>
          <p:nvPr>
            <p:ph idx="1"/>
          </p:nvPr>
        </p:nvSpPr>
        <p:spPr/>
        <p:txBody>
          <a:bodyPr>
            <a:normAutofit/>
          </a:bodyPr>
          <a:lstStyle/>
          <a:p>
            <a:r>
              <a:rPr lang="en-US" altLang="en-US" sz="2800" dirty="0" smtClean="0"/>
              <a:t>When asked what would make him doubt evolution, the famous biologist, J.B.S. Haldane, answered, “Find me a rabbit fossil in Pre-Cambrian Rock.”</a:t>
            </a:r>
          </a:p>
        </p:txBody>
      </p:sp>
      <p:pic>
        <p:nvPicPr>
          <p:cNvPr id="29700" name="Picture 2" descr="http://freethoughtalmanac.com/wp-content/uploads/2010/11/JBS_Hald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5200"/>
            <a:ext cx="2381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ttp://www.deshow.net/d/file/animal/2008-11/rabbit-23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45053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46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8"/>
          <p:cNvSpPr txBox="1">
            <a:spLocks noChangeArrowheads="1"/>
          </p:cNvSpPr>
          <p:nvPr/>
        </p:nvSpPr>
        <p:spPr bwMode="auto">
          <a:xfrm>
            <a:off x="69273" y="1523999"/>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2800" dirty="0">
                <a:latin typeface="+mj-lt"/>
              </a:rPr>
              <a:t>Darwin noticed how farmers and breeders allowed only the plants and animals with desirable characteristics to reproduce, causing the evolution of farm stock. He used this as evidence in </a:t>
            </a:r>
            <a:r>
              <a:rPr lang="en-US" altLang="en-US" sz="2800" i="1" dirty="0">
                <a:latin typeface="+mj-lt"/>
              </a:rPr>
              <a:t>Origin of Species</a:t>
            </a:r>
            <a:r>
              <a:rPr lang="en-US" altLang="en-US" sz="2800" dirty="0">
                <a:latin typeface="+mj-lt"/>
              </a:rPr>
              <a:t>.</a:t>
            </a:r>
          </a:p>
        </p:txBody>
      </p:sp>
      <p:pic>
        <p:nvPicPr>
          <p:cNvPr id="55302" name="Picture 11" descr="220px-Wild_Pig_KSC02pd087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99672"/>
            <a:ext cx="3276600" cy="199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3" descr="Click to show &quot;Domestic Pig&quot; result 1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374" y="3837270"/>
            <a:ext cx="3270776" cy="21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4"/>
          <p:cNvSpPr txBox="1">
            <a:spLocks noChangeArrowheads="1"/>
          </p:cNvSpPr>
          <p:nvPr/>
        </p:nvSpPr>
        <p:spPr bwMode="auto">
          <a:xfrm>
            <a:off x="2905269" y="6230362"/>
            <a:ext cx="3619902" cy="584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sz="1600" b="1" dirty="0">
                <a:solidFill>
                  <a:schemeClr val="bg1"/>
                </a:solidFill>
              </a:rPr>
              <a:t>These pics both show the same animal, </a:t>
            </a:r>
          </a:p>
          <a:p>
            <a:pPr algn="ctr" eaLnBrk="1" hangingPunct="1"/>
            <a:r>
              <a:rPr lang="en-US" altLang="en-US" sz="1600" b="1" dirty="0">
                <a:solidFill>
                  <a:schemeClr val="bg1"/>
                </a:solidFill>
              </a:rPr>
              <a:t>feral vs. domestic pigs.</a:t>
            </a:r>
          </a:p>
        </p:txBody>
      </p:sp>
      <p:pic>
        <p:nvPicPr>
          <p:cNvPr id="55305" name="Picture 16" descr="220px-Egyptian_Domesticated_Animal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171104"/>
            <a:ext cx="2552700" cy="143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ext Box 18"/>
          <p:cNvSpPr txBox="1">
            <a:spLocks noChangeArrowheads="1"/>
          </p:cNvSpPr>
          <p:nvPr/>
        </p:nvSpPr>
        <p:spPr bwMode="auto">
          <a:xfrm>
            <a:off x="6470073" y="1676400"/>
            <a:ext cx="2350077" cy="584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ltLang="en-US" sz="1600" b="1" dirty="0">
                <a:solidFill>
                  <a:schemeClr val="bg1"/>
                </a:solidFill>
              </a:rPr>
              <a:t>Cows being milked in </a:t>
            </a:r>
          </a:p>
          <a:p>
            <a:pPr algn="ctr" eaLnBrk="1" hangingPunct="1"/>
            <a:r>
              <a:rPr lang="en-US" altLang="en-US" sz="1600" b="1" dirty="0" smtClean="0">
                <a:solidFill>
                  <a:schemeClr val="bg1"/>
                </a:solidFill>
              </a:rPr>
              <a:t>ancient </a:t>
            </a:r>
            <a:r>
              <a:rPr lang="en-US" altLang="en-US" sz="1600" b="1" dirty="0">
                <a:solidFill>
                  <a:schemeClr val="bg1"/>
                </a:solidFill>
              </a:rPr>
              <a:t>Egypt</a:t>
            </a:r>
          </a:p>
        </p:txBody>
      </p:sp>
      <p:sp>
        <p:nvSpPr>
          <p:cNvPr id="10" name="Rectangle 2"/>
          <p:cNvSpPr>
            <a:spLocks noGrp="1" noChangeArrowheads="1"/>
          </p:cNvSpPr>
          <p:nvPr>
            <p:ph type="title"/>
          </p:nvPr>
        </p:nvSpPr>
        <p:spPr>
          <a:xfrm>
            <a:off x="-311583" y="264137"/>
            <a:ext cx="7620000" cy="1252728"/>
          </a:xfrm>
        </p:spPr>
        <p:txBody>
          <a:bodyPr>
            <a:normAutofit/>
          </a:bodyPr>
          <a:lstStyle/>
          <a:p>
            <a:pPr eaLnBrk="1" fontAlgn="auto" hangingPunct="1">
              <a:spcAft>
                <a:spcPts val="0"/>
              </a:spcAft>
              <a:defRPr/>
            </a:pPr>
            <a:r>
              <a:rPr lang="en-US" sz="4000" b="1" dirty="0"/>
              <a:t>4</a:t>
            </a:r>
            <a:r>
              <a:rPr lang="en-US" sz="4000" b="1" dirty="0" smtClean="0"/>
              <a:t>.  Artificial Selection</a:t>
            </a:r>
            <a:endParaRPr lang="en-US" sz="4000" b="1" dirty="0"/>
          </a:p>
        </p:txBody>
      </p:sp>
    </p:spTree>
    <p:extLst>
      <p:ext uri="{BB962C8B-B14F-4D97-AF65-F5344CB8AC3E}">
        <p14:creationId xmlns:p14="http://schemas.microsoft.com/office/powerpoint/2010/main" val="3856552909"/>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19" y="0"/>
            <a:ext cx="8458200" cy="1143000"/>
          </a:xfrm>
        </p:spPr>
        <p:txBody>
          <a:bodyPr>
            <a:normAutofit/>
          </a:bodyPr>
          <a:lstStyle/>
          <a:p>
            <a:r>
              <a:rPr lang="en-US" dirty="0" smtClean="0">
                <a:solidFill>
                  <a:schemeClr val="accent1"/>
                </a:solidFill>
              </a:rPr>
              <a:t>What happened here?</a:t>
            </a:r>
            <a:endParaRPr lang="en-US" dirty="0">
              <a:solidFill>
                <a:schemeClr val="accent1"/>
              </a:solidFill>
            </a:endParaRPr>
          </a:p>
        </p:txBody>
      </p:sp>
      <p:sp>
        <p:nvSpPr>
          <p:cNvPr id="3" name="TextBox 2"/>
          <p:cNvSpPr txBox="1"/>
          <p:nvPr/>
        </p:nvSpPr>
        <p:spPr>
          <a:xfrm>
            <a:off x="281719" y="6172200"/>
            <a:ext cx="8534400" cy="400110"/>
          </a:xfrm>
          <a:prstGeom prst="rect">
            <a:avLst/>
          </a:prstGeom>
          <a:noFill/>
        </p:spPr>
        <p:txBody>
          <a:bodyPr wrap="square" rtlCol="0">
            <a:spAutoFit/>
          </a:bodyPr>
          <a:lstStyle/>
          <a:p>
            <a:pPr algn="r"/>
            <a:r>
              <a:rPr lang="en-US" sz="2000" dirty="0" smtClean="0"/>
              <a:t>From www.evolution.berkeley.edu</a:t>
            </a:r>
            <a:endParaRPr lang="en-US" sz="2000" dirty="0"/>
          </a:p>
        </p:txBody>
      </p:sp>
      <p:pic>
        <p:nvPicPr>
          <p:cNvPr id="4" name="Picture 3"/>
          <p:cNvPicPr>
            <a:picLocks noChangeAspect="1"/>
          </p:cNvPicPr>
          <p:nvPr/>
        </p:nvPicPr>
        <p:blipFill>
          <a:blip r:embed="rId3"/>
          <a:stretch>
            <a:fillRect/>
          </a:stretch>
        </p:blipFill>
        <p:spPr>
          <a:xfrm>
            <a:off x="1371600" y="1447800"/>
            <a:ext cx="6819900" cy="3716846"/>
          </a:xfrm>
          <a:prstGeom prst="rect">
            <a:avLst/>
          </a:prstGeom>
        </p:spPr>
      </p:pic>
      <p:sp>
        <p:nvSpPr>
          <p:cNvPr id="5" name="TextBox 4"/>
          <p:cNvSpPr txBox="1"/>
          <p:nvPr/>
        </p:nvSpPr>
        <p:spPr>
          <a:xfrm>
            <a:off x="2362200" y="5477923"/>
            <a:ext cx="838200" cy="381000"/>
          </a:xfrm>
          <a:prstGeom prst="rect">
            <a:avLst/>
          </a:prstGeom>
          <a:noFill/>
        </p:spPr>
        <p:txBody>
          <a:bodyPr wrap="square" rtlCol="0">
            <a:spAutoFit/>
          </a:bodyPr>
          <a:lstStyle/>
          <a:p>
            <a:r>
              <a:rPr lang="en-US" dirty="0" smtClean="0"/>
              <a:t>1957</a:t>
            </a:r>
            <a:endParaRPr lang="en-US" dirty="0"/>
          </a:p>
        </p:txBody>
      </p:sp>
      <p:sp>
        <p:nvSpPr>
          <p:cNvPr id="6" name="TextBox 5"/>
          <p:cNvSpPr txBox="1"/>
          <p:nvPr/>
        </p:nvSpPr>
        <p:spPr>
          <a:xfrm>
            <a:off x="4139344" y="5489591"/>
            <a:ext cx="819150" cy="369332"/>
          </a:xfrm>
          <a:prstGeom prst="rect">
            <a:avLst/>
          </a:prstGeom>
          <a:noFill/>
        </p:spPr>
        <p:txBody>
          <a:bodyPr wrap="square" rtlCol="0">
            <a:spAutoFit/>
          </a:bodyPr>
          <a:lstStyle/>
          <a:p>
            <a:r>
              <a:rPr lang="en-US" dirty="0" smtClean="0"/>
              <a:t>  1978</a:t>
            </a:r>
            <a:endParaRPr lang="en-US" dirty="0"/>
          </a:p>
        </p:txBody>
      </p:sp>
      <p:sp>
        <p:nvSpPr>
          <p:cNvPr id="7" name="TextBox 6"/>
          <p:cNvSpPr txBox="1"/>
          <p:nvPr/>
        </p:nvSpPr>
        <p:spPr>
          <a:xfrm>
            <a:off x="6324600" y="5500164"/>
            <a:ext cx="762000" cy="369332"/>
          </a:xfrm>
          <a:prstGeom prst="rect">
            <a:avLst/>
          </a:prstGeom>
          <a:noFill/>
        </p:spPr>
        <p:txBody>
          <a:bodyPr wrap="square" rtlCol="0">
            <a:spAutoFit/>
          </a:bodyPr>
          <a:lstStyle/>
          <a:p>
            <a:r>
              <a:rPr lang="en-US" dirty="0" smtClean="0"/>
              <a:t>  2005</a:t>
            </a:r>
            <a:endParaRPr lang="en-US" dirty="0"/>
          </a:p>
        </p:txBody>
      </p:sp>
    </p:spTree>
    <p:extLst>
      <p:ext uri="{BB962C8B-B14F-4D97-AF65-F5344CB8AC3E}">
        <p14:creationId xmlns:p14="http://schemas.microsoft.com/office/powerpoint/2010/main" val="30034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19" y="0"/>
            <a:ext cx="8458200" cy="1143000"/>
          </a:xfrm>
        </p:spPr>
        <p:txBody>
          <a:bodyPr>
            <a:normAutofit fontScale="90000"/>
          </a:bodyPr>
          <a:lstStyle/>
          <a:p>
            <a:r>
              <a:rPr lang="en-US" dirty="0" smtClean="0">
                <a:solidFill>
                  <a:schemeClr val="accent1"/>
                </a:solidFill>
              </a:rPr>
              <a:t>A Great Example of Artificial </a:t>
            </a:r>
            <a:r>
              <a:rPr lang="en-US" dirty="0">
                <a:solidFill>
                  <a:schemeClr val="accent1"/>
                </a:solidFill>
              </a:rPr>
              <a:t>S</a:t>
            </a:r>
            <a:r>
              <a:rPr lang="en-US" dirty="0" smtClean="0">
                <a:solidFill>
                  <a:schemeClr val="accent1"/>
                </a:solidFill>
              </a:rPr>
              <a:t>election</a:t>
            </a:r>
            <a:endParaRPr lang="en-US" dirty="0">
              <a:solidFill>
                <a:schemeClr val="accent1"/>
              </a:solidFill>
            </a:endParaRPr>
          </a:p>
        </p:txBody>
      </p:sp>
      <p:sp>
        <p:nvSpPr>
          <p:cNvPr id="3" name="TextBox 2"/>
          <p:cNvSpPr txBox="1"/>
          <p:nvPr/>
        </p:nvSpPr>
        <p:spPr>
          <a:xfrm>
            <a:off x="304800" y="5599836"/>
            <a:ext cx="8534400" cy="1323439"/>
          </a:xfrm>
          <a:prstGeom prst="rect">
            <a:avLst/>
          </a:prstGeom>
          <a:noFill/>
        </p:spPr>
        <p:txBody>
          <a:bodyPr wrap="square" rtlCol="0">
            <a:spAutoFit/>
          </a:bodyPr>
          <a:lstStyle/>
          <a:p>
            <a:r>
              <a:rPr lang="en-US" sz="2000" dirty="0" smtClean="0"/>
              <a:t>“Artificial </a:t>
            </a:r>
            <a:r>
              <a:rPr lang="en-US" sz="2000" dirty="0"/>
              <a:t>selection provides a model that helps us understand natural selection. </a:t>
            </a:r>
            <a:endParaRPr lang="en-US" sz="2000" dirty="0" smtClean="0"/>
          </a:p>
          <a:p>
            <a:r>
              <a:rPr lang="en-US" sz="2000" dirty="0" smtClean="0"/>
              <a:t>It </a:t>
            </a:r>
            <a:r>
              <a:rPr lang="en-US" sz="2000" dirty="0"/>
              <a:t>is a small step to envision natural conditions acting selectively on populations </a:t>
            </a:r>
            <a:endParaRPr lang="en-US" sz="2000" dirty="0" smtClean="0"/>
          </a:p>
          <a:p>
            <a:r>
              <a:rPr lang="en-US" sz="2000" dirty="0" smtClean="0"/>
              <a:t>and </a:t>
            </a:r>
            <a:r>
              <a:rPr lang="en-US" sz="2000" dirty="0"/>
              <a:t>causing natural changes</a:t>
            </a:r>
            <a:r>
              <a:rPr lang="en-US" sz="2000" dirty="0" smtClean="0"/>
              <a:t>.”</a:t>
            </a:r>
          </a:p>
          <a:p>
            <a:pPr algn="r"/>
            <a:r>
              <a:rPr lang="en-US" sz="2000" dirty="0" smtClean="0"/>
              <a:t>From www.evolution.berkeley.edu</a:t>
            </a:r>
            <a:endParaRPr lang="en-US" sz="2000" dirty="0"/>
          </a:p>
        </p:txBody>
      </p:sp>
      <p:pic>
        <p:nvPicPr>
          <p:cNvPr id="4" name="Picture 3"/>
          <p:cNvPicPr>
            <a:picLocks noChangeAspect="1"/>
          </p:cNvPicPr>
          <p:nvPr/>
        </p:nvPicPr>
        <p:blipFill>
          <a:blip r:embed="rId3"/>
          <a:stretch>
            <a:fillRect/>
          </a:stretch>
        </p:blipFill>
        <p:spPr>
          <a:xfrm>
            <a:off x="1371600" y="1133475"/>
            <a:ext cx="6819900" cy="3716846"/>
          </a:xfrm>
          <a:prstGeom prst="rect">
            <a:avLst/>
          </a:prstGeom>
        </p:spPr>
      </p:pic>
      <p:pic>
        <p:nvPicPr>
          <p:cNvPr id="5" name="Picture 4"/>
          <p:cNvPicPr>
            <a:picLocks noChangeAspect="1"/>
          </p:cNvPicPr>
          <p:nvPr/>
        </p:nvPicPr>
        <p:blipFill>
          <a:blip r:embed="rId4"/>
          <a:stretch>
            <a:fillRect/>
          </a:stretch>
        </p:blipFill>
        <p:spPr>
          <a:xfrm>
            <a:off x="2362200" y="5099921"/>
            <a:ext cx="890093" cy="499915"/>
          </a:xfrm>
          <a:prstGeom prst="rect">
            <a:avLst/>
          </a:prstGeom>
        </p:spPr>
      </p:pic>
      <p:sp>
        <p:nvSpPr>
          <p:cNvPr id="6" name="TextBox 5"/>
          <p:cNvSpPr txBox="1"/>
          <p:nvPr/>
        </p:nvSpPr>
        <p:spPr>
          <a:xfrm>
            <a:off x="4101244" y="5165212"/>
            <a:ext cx="819150" cy="369332"/>
          </a:xfrm>
          <a:prstGeom prst="rect">
            <a:avLst/>
          </a:prstGeom>
          <a:noFill/>
        </p:spPr>
        <p:txBody>
          <a:bodyPr wrap="square" rtlCol="0">
            <a:spAutoFit/>
          </a:bodyPr>
          <a:lstStyle/>
          <a:p>
            <a:r>
              <a:rPr lang="en-US" dirty="0" smtClean="0"/>
              <a:t>  1978</a:t>
            </a:r>
            <a:endParaRPr lang="en-US" dirty="0"/>
          </a:p>
        </p:txBody>
      </p:sp>
      <p:sp>
        <p:nvSpPr>
          <p:cNvPr id="7" name="TextBox 6"/>
          <p:cNvSpPr txBox="1"/>
          <p:nvPr/>
        </p:nvSpPr>
        <p:spPr>
          <a:xfrm>
            <a:off x="6324600" y="5230504"/>
            <a:ext cx="762000" cy="369332"/>
          </a:xfrm>
          <a:prstGeom prst="rect">
            <a:avLst/>
          </a:prstGeom>
          <a:noFill/>
        </p:spPr>
        <p:txBody>
          <a:bodyPr wrap="square" rtlCol="0">
            <a:spAutoFit/>
          </a:bodyPr>
          <a:lstStyle/>
          <a:p>
            <a:r>
              <a:rPr lang="en-US" dirty="0" smtClean="0"/>
              <a:t>  2005</a:t>
            </a:r>
            <a:endParaRPr lang="en-US" dirty="0"/>
          </a:p>
        </p:txBody>
      </p:sp>
    </p:spTree>
    <p:extLst>
      <p:ext uri="{BB962C8B-B14F-4D97-AF65-F5344CB8AC3E}">
        <p14:creationId xmlns:p14="http://schemas.microsoft.com/office/powerpoint/2010/main" val="409766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a:xfrm>
            <a:off x="0" y="74613"/>
            <a:ext cx="9144000" cy="2047875"/>
          </a:xfrm>
        </p:spPr>
        <p:txBody>
          <a:bodyPr/>
          <a:lstStyle/>
          <a:p>
            <a:pPr marL="68580" indent="0">
              <a:buSzPct val="80000"/>
              <a:buNone/>
            </a:pPr>
            <a:r>
              <a:rPr lang="en-US" altLang="en-US" sz="2800" b="1" dirty="0" smtClean="0">
                <a:latin typeface="+mj-lt"/>
              </a:rPr>
              <a:t>5.  </a:t>
            </a:r>
            <a:r>
              <a:rPr lang="en-US" altLang="en-US" sz="2800" b="1" u="sng" dirty="0" smtClean="0">
                <a:latin typeface="+mj-lt"/>
              </a:rPr>
              <a:t>VESTIGIAL STRUCTURES</a:t>
            </a:r>
            <a:r>
              <a:rPr lang="en-US" altLang="en-US" sz="2800" b="1" dirty="0" smtClean="0">
                <a:latin typeface="+mj-lt"/>
              </a:rPr>
              <a:t> </a:t>
            </a:r>
            <a:r>
              <a:rPr lang="en-US" altLang="en-US" sz="2800" b="1" dirty="0">
                <a:latin typeface="+mj-lt"/>
              </a:rPr>
              <a:t>are features that were adaptations for an organism’s ancestor but </a:t>
            </a:r>
            <a:r>
              <a:rPr lang="en-US" altLang="en-US" sz="2800" b="1" dirty="0" smtClean="0">
                <a:latin typeface="+mj-lt"/>
              </a:rPr>
              <a:t>have </a:t>
            </a:r>
            <a:r>
              <a:rPr lang="en-US" altLang="en-US" sz="2800" b="1" dirty="0">
                <a:latin typeface="+mj-lt"/>
              </a:rPr>
              <a:t>evolved to </a:t>
            </a:r>
            <a:r>
              <a:rPr lang="en-US" altLang="en-US" sz="2800" b="1" dirty="0" smtClean="0">
                <a:latin typeface="+mj-lt"/>
              </a:rPr>
              <a:t>no longer perform their original function due to </a:t>
            </a:r>
            <a:r>
              <a:rPr lang="en-US" altLang="en-US" sz="2800" b="1" dirty="0">
                <a:latin typeface="+mj-lt"/>
              </a:rPr>
              <a:t>a change in the organism’s </a:t>
            </a:r>
            <a:r>
              <a:rPr lang="en-US" altLang="en-US" sz="2800" b="1" dirty="0" smtClean="0">
                <a:latin typeface="+mj-lt"/>
              </a:rPr>
              <a:t>environment.</a:t>
            </a:r>
            <a:endParaRPr lang="en-US" altLang="en-US" sz="2800" b="1" dirty="0">
              <a:latin typeface="+mj-lt"/>
            </a:endParaRPr>
          </a:p>
          <a:p>
            <a:pPr eaLnBrk="1" hangingPunct="1"/>
            <a:endParaRPr lang="en-US" altLang="en-US" sz="2800" dirty="0" smtClean="0">
              <a:latin typeface="+mj-lt"/>
            </a:endParaRPr>
          </a:p>
          <a:p>
            <a:pPr eaLnBrk="1" hangingPunct="1"/>
            <a:endParaRPr lang="en-US" altLang="en-US" sz="2800" dirty="0" smtClean="0">
              <a:latin typeface="+mj-lt"/>
            </a:endParaRPr>
          </a:p>
          <a:p>
            <a:pPr eaLnBrk="1" hangingPunct="1">
              <a:buFont typeface="Wingdings" pitchFamily="2" charset="2"/>
              <a:buNone/>
            </a:pPr>
            <a:endParaRPr lang="en-US" altLang="en-US" sz="2800" dirty="0" smtClean="0">
              <a:latin typeface="+mj-lt"/>
            </a:endParaRPr>
          </a:p>
        </p:txBody>
      </p:sp>
      <p:pic>
        <p:nvPicPr>
          <p:cNvPr id="34821" name="Picture 9" descr="http://images.agoramedia.com/everydayhealth/gcms/photogallery_unexpected_body_quirks_explained_11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1841707"/>
            <a:ext cx="25336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1" descr="Image:Whale skelet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60" y="4691063"/>
            <a:ext cx="599589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3814279" y="3116897"/>
            <a:ext cx="168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smtClean="0"/>
              <a:t>Wisdom teeth</a:t>
            </a:r>
            <a:endParaRPr lang="en-US" altLang="en-US" sz="1600" dirty="0"/>
          </a:p>
        </p:txBody>
      </p:sp>
      <p:sp>
        <p:nvSpPr>
          <p:cNvPr id="34824" name="TextBox 8"/>
          <p:cNvSpPr txBox="1">
            <a:spLocks noChangeArrowheads="1"/>
          </p:cNvSpPr>
          <p:nvPr/>
        </p:nvSpPr>
        <p:spPr bwMode="auto">
          <a:xfrm>
            <a:off x="3352800" y="6324600"/>
            <a:ext cx="2771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solidFill>
                  <a:schemeClr val="bg2"/>
                </a:solidFill>
              </a:rPr>
              <a:t>C= hind legs on whale skeleton</a:t>
            </a:r>
          </a:p>
        </p:txBody>
      </p:sp>
      <p:sp>
        <p:nvSpPr>
          <p:cNvPr id="34825" name="TextBox 9"/>
          <p:cNvSpPr txBox="1">
            <a:spLocks noChangeArrowheads="1"/>
          </p:cNvSpPr>
          <p:nvPr/>
        </p:nvSpPr>
        <p:spPr bwMode="auto">
          <a:xfrm>
            <a:off x="7542934" y="5261697"/>
            <a:ext cx="130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t>Goose bumps</a:t>
            </a:r>
          </a:p>
        </p:txBody>
      </p:sp>
      <p:sp>
        <p:nvSpPr>
          <p:cNvPr id="10" name="Rectangle 2"/>
          <p:cNvSpPr txBox="1">
            <a:spLocks noChangeArrowheads="1"/>
          </p:cNvSpPr>
          <p:nvPr/>
        </p:nvSpPr>
        <p:spPr>
          <a:xfrm>
            <a:off x="762000" y="152400"/>
            <a:ext cx="7620000" cy="1252728"/>
          </a:xfrm>
          <a:prstGeom prst="rect">
            <a:avLst/>
          </a:prstGeom>
        </p:spPr>
        <p:txBody>
          <a:bodyP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000" dirty="0">
              <a:solidFill>
                <a:schemeClr val="accent1">
                  <a:satMod val="150000"/>
                </a:schemeClr>
              </a:solidFill>
            </a:endParaRPr>
          </a:p>
        </p:txBody>
      </p:sp>
      <p:sp>
        <p:nvSpPr>
          <p:cNvPr id="11" name="TextBox 9"/>
          <p:cNvSpPr txBox="1">
            <a:spLocks noChangeArrowheads="1"/>
          </p:cNvSpPr>
          <p:nvPr/>
        </p:nvSpPr>
        <p:spPr bwMode="auto">
          <a:xfrm>
            <a:off x="4191000" y="5989061"/>
            <a:ext cx="130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600" dirty="0"/>
              <a:t>Goose bumps</a:t>
            </a:r>
          </a:p>
        </p:txBody>
      </p:sp>
      <p:pic>
        <p:nvPicPr>
          <p:cNvPr id="3" name="Picture 2"/>
          <p:cNvPicPr>
            <a:picLocks noChangeAspect="1"/>
          </p:cNvPicPr>
          <p:nvPr/>
        </p:nvPicPr>
        <p:blipFill>
          <a:blip r:embed="rId6"/>
          <a:stretch>
            <a:fillRect/>
          </a:stretch>
        </p:blipFill>
        <p:spPr>
          <a:xfrm>
            <a:off x="265495" y="1854834"/>
            <a:ext cx="3476625" cy="2524125"/>
          </a:xfrm>
          <a:prstGeom prst="rect">
            <a:avLst/>
          </a:prstGeom>
        </p:spPr>
      </p:pic>
    </p:spTree>
    <p:extLst>
      <p:ext uri="{BB962C8B-B14F-4D97-AF65-F5344CB8AC3E}">
        <p14:creationId xmlns:p14="http://schemas.microsoft.com/office/powerpoint/2010/main" val="15996272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36525"/>
            <a:ext cx="8915400" cy="1431925"/>
          </a:xfrm>
        </p:spPr>
        <p:txBody>
          <a:bodyPr>
            <a:normAutofit/>
          </a:bodyPr>
          <a:lstStyle/>
          <a:p>
            <a:pPr eaLnBrk="1" fontAlgn="auto" hangingPunct="1">
              <a:spcAft>
                <a:spcPts val="0"/>
              </a:spcAft>
              <a:defRPr/>
            </a:pPr>
            <a:r>
              <a:rPr lang="en-US" sz="4000" b="1" dirty="0"/>
              <a:t>6</a:t>
            </a:r>
            <a:r>
              <a:rPr lang="en-US" sz="4000" b="1" dirty="0" smtClean="0"/>
              <a:t>. Similarities among related organisms:</a:t>
            </a:r>
            <a:endParaRPr lang="en-US" sz="4000" b="1" dirty="0"/>
          </a:p>
        </p:txBody>
      </p:sp>
      <p:sp>
        <p:nvSpPr>
          <p:cNvPr id="31747" name="Rectangle 3"/>
          <p:cNvSpPr>
            <a:spLocks noGrp="1" noChangeArrowheads="1"/>
          </p:cNvSpPr>
          <p:nvPr>
            <p:ph idx="1"/>
          </p:nvPr>
        </p:nvSpPr>
        <p:spPr>
          <a:xfrm>
            <a:off x="0" y="1600200"/>
            <a:ext cx="4114800" cy="4953000"/>
          </a:xfrm>
        </p:spPr>
        <p:txBody>
          <a:bodyPr/>
          <a:lstStyle/>
          <a:p>
            <a:pPr marL="118872" indent="0" eaLnBrk="1" hangingPunct="1">
              <a:buNone/>
            </a:pPr>
            <a:r>
              <a:rPr lang="en-US" altLang="en-US" sz="2800" b="1" u="sng" dirty="0" smtClean="0"/>
              <a:t>Comparative Anatomy: </a:t>
            </a:r>
            <a:r>
              <a:rPr lang="en-US" altLang="en-US" sz="2800" dirty="0" smtClean="0"/>
              <a:t>The study of</a:t>
            </a:r>
            <a:r>
              <a:rPr lang="en-US" altLang="en-US" sz="2800" b="1" u="sng" dirty="0" smtClean="0"/>
              <a:t> Homologous traits</a:t>
            </a:r>
            <a:r>
              <a:rPr lang="en-US" altLang="en-US" sz="2800" dirty="0" smtClean="0"/>
              <a:t> (ex. forearms) features in different species that are similar because those species share a common ancestor.</a:t>
            </a:r>
          </a:p>
          <a:p>
            <a:pPr eaLnBrk="1" hangingPunct="1"/>
            <a:endParaRPr lang="en-US" altLang="en-US" sz="2800" dirty="0" smtClean="0"/>
          </a:p>
          <a:p>
            <a:pPr eaLnBrk="1" hangingPunct="1"/>
            <a:endParaRPr lang="en-US" altLang="en-US" sz="2800" dirty="0" smtClean="0"/>
          </a:p>
          <a:p>
            <a:pPr eaLnBrk="1" hangingPunct="1">
              <a:buFont typeface="Wingdings" pitchFamily="2" charset="2"/>
              <a:buNone/>
            </a:pPr>
            <a:endParaRPr lang="en-US" altLang="en-US" sz="2800" dirty="0" smtClean="0"/>
          </a:p>
        </p:txBody>
      </p:sp>
      <p:pic>
        <p:nvPicPr>
          <p:cNvPr id="31748" name="Picture 2" descr="C:\Documents and Settings\VazquezB\My Documents\My Pictures\cell photos\pentadact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96340"/>
            <a:ext cx="4800600" cy="52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4"/>
          <p:cNvSpPr txBox="1">
            <a:spLocks noChangeArrowheads="1"/>
          </p:cNvSpPr>
          <p:nvPr/>
        </p:nvSpPr>
        <p:spPr bwMode="auto">
          <a:xfrm>
            <a:off x="4797713" y="1066800"/>
            <a:ext cx="330835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b="1" dirty="0">
                <a:solidFill>
                  <a:schemeClr val="bg1"/>
                </a:solidFill>
              </a:rPr>
              <a:t>Homologous structures:</a:t>
            </a:r>
          </a:p>
        </p:txBody>
      </p:sp>
    </p:spTree>
    <p:extLst>
      <p:ext uri="{BB962C8B-B14F-4D97-AF65-F5344CB8AC3E}">
        <p14:creationId xmlns:p14="http://schemas.microsoft.com/office/powerpoint/2010/main" val="3443437464"/>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1252728"/>
          </a:xfrm>
        </p:spPr>
        <p:txBody>
          <a:bodyPr>
            <a:noAutofit/>
          </a:bodyPr>
          <a:lstStyle/>
          <a:p>
            <a:pPr algn="ctr" eaLnBrk="1" fontAlgn="auto" hangingPunct="1">
              <a:spcAft>
                <a:spcPts val="0"/>
              </a:spcAft>
              <a:defRPr/>
            </a:pPr>
            <a:r>
              <a:rPr lang="en-US" sz="4000" dirty="0">
                <a:solidFill>
                  <a:schemeClr val="accent1"/>
                </a:solidFill>
              </a:rPr>
              <a:t>E</a:t>
            </a:r>
            <a:r>
              <a:rPr lang="en-US" sz="4000" dirty="0" smtClean="0">
                <a:solidFill>
                  <a:schemeClr val="accent1">
                    <a:satMod val="150000"/>
                  </a:schemeClr>
                </a:solidFill>
              </a:rPr>
              <a:t>mbryonic development is also strikingly similar among related organisms.</a:t>
            </a:r>
            <a:endParaRPr lang="en-US" sz="4000" dirty="0">
              <a:solidFill>
                <a:schemeClr val="accent1">
                  <a:satMod val="150000"/>
                </a:schemeClr>
              </a:solidFill>
            </a:endParaRPr>
          </a:p>
        </p:txBody>
      </p:sp>
      <p:sp>
        <p:nvSpPr>
          <p:cNvPr id="33795" name="Rectangle 3"/>
          <p:cNvSpPr>
            <a:spLocks noGrp="1" noChangeArrowheads="1"/>
          </p:cNvSpPr>
          <p:nvPr>
            <p:ph idx="1"/>
          </p:nvPr>
        </p:nvSpPr>
        <p:spPr>
          <a:xfrm>
            <a:off x="4343400" y="1941513"/>
            <a:ext cx="4194175" cy="1563687"/>
          </a:xfrm>
        </p:spPr>
        <p:txBody>
          <a:bodyPr/>
          <a:lstStyle/>
          <a:p>
            <a:pPr algn="ctr" eaLnBrk="1" hangingPunct="1">
              <a:buFont typeface="Wingdings" pitchFamily="2" charset="2"/>
              <a:buNone/>
            </a:pPr>
            <a:r>
              <a:rPr lang="en-US" altLang="en-US" smtClean="0"/>
              <a:t> </a:t>
            </a:r>
          </a:p>
          <a:p>
            <a:pPr eaLnBrk="1" hangingPunct="1"/>
            <a:endParaRPr lang="en-US" altLang="en-US" smtClean="0"/>
          </a:p>
        </p:txBody>
      </p:sp>
      <p:pic>
        <p:nvPicPr>
          <p:cNvPr id="33796" name="Picture 5" descr="http://www.millerandlevine.com/km/evol/embryos/chick-embry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4419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http://www.millerandlevine.com/km/evol/embryos/New-embryo-fig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3600"/>
            <a:ext cx="3363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http://www.millerandlevine.com/km/evol/embryos/human-embryo.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486400"/>
            <a:ext cx="44386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descr="http://www.millerandlevine.com/km/evol/embryos/fish-embryo.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286000"/>
            <a:ext cx="4419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5" descr="http://www.millerandlevine.com/km/evol/embryos/pig-embryo.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419600"/>
            <a:ext cx="4419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8"/>
          <p:cNvSpPr>
            <a:spLocks noChangeArrowheads="1"/>
          </p:cNvSpPr>
          <p:nvPr/>
        </p:nvSpPr>
        <p:spPr bwMode="auto">
          <a:xfrm>
            <a:off x="2648744" y="1625745"/>
            <a:ext cx="377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b="1" u="sng" dirty="0"/>
              <a:t>Comparative Embryology</a:t>
            </a:r>
            <a:r>
              <a:rPr lang="en-US" altLang="en-US" dirty="0"/>
              <a:t>: </a:t>
            </a:r>
          </a:p>
        </p:txBody>
      </p:sp>
    </p:spTree>
    <p:extLst>
      <p:ext uri="{BB962C8B-B14F-4D97-AF65-F5344CB8AC3E}">
        <p14:creationId xmlns:p14="http://schemas.microsoft.com/office/powerpoint/2010/main" val="3980314478"/>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228600" y="1676400"/>
            <a:ext cx="8382000" cy="4953000"/>
          </a:xfrm>
        </p:spPr>
        <p:txBody>
          <a:bodyPr/>
          <a:lstStyle/>
          <a:p>
            <a:pPr marL="609600" indent="-609600" eaLnBrk="1" hangingPunct="1">
              <a:buFont typeface="Wingdings 2" pitchFamily="18" charset="2"/>
              <a:buNone/>
            </a:pPr>
            <a:endParaRPr lang="en-US" altLang="en-US" dirty="0" smtClean="0"/>
          </a:p>
          <a:p>
            <a:pPr marL="609600" indent="-609600"/>
            <a:r>
              <a:rPr lang="en-US" altLang="en-US" sz="2800" b="1" u="sng" dirty="0"/>
              <a:t>Molecular Biology</a:t>
            </a:r>
            <a:r>
              <a:rPr lang="en-US" altLang="en-US" sz="2800" dirty="0"/>
              <a:t>: is the strongest evidence for evolution. Not even known in Darwin</a:t>
            </a:r>
            <a:r>
              <a:rPr lang="en-US" altLang="en-US" sz="2800" dirty="0">
                <a:latin typeface="Times New Roman" pitchFamily="18" charset="0"/>
              </a:rPr>
              <a:t>’</a:t>
            </a:r>
            <a:r>
              <a:rPr lang="en-US" altLang="en-US" sz="2800" dirty="0"/>
              <a:t>s time, it involves comparing the DNA of different species to determine their relatedness.</a:t>
            </a:r>
          </a:p>
          <a:p>
            <a:pPr marL="609600" indent="-609600" eaLnBrk="1" hangingPunct="1"/>
            <a:r>
              <a:rPr lang="en-US" altLang="en-US" sz="2800" dirty="0" smtClean="0"/>
              <a:t>Just like our forelimbs or embryos are similar, so are our genes.  </a:t>
            </a:r>
          </a:p>
          <a:p>
            <a:pPr marL="609600" indent="-609600" eaLnBrk="1" hangingPunct="1"/>
            <a:r>
              <a:rPr lang="en-US" altLang="en-US" sz="2800" b="1" u="sng" dirty="0" smtClean="0"/>
              <a:t>Genes are also homologous structures.</a:t>
            </a:r>
          </a:p>
          <a:p>
            <a:pPr marL="609600" indent="-609600" eaLnBrk="1" hangingPunct="1"/>
            <a:endParaRPr lang="en-US" altLang="en-US" sz="2800" dirty="0" smtClean="0"/>
          </a:p>
          <a:p>
            <a:pPr marL="609600" indent="-609600" eaLnBrk="1" hangingPunct="1"/>
            <a:endParaRPr lang="en-US" altLang="en-US" sz="2800" dirty="0" smtClean="0"/>
          </a:p>
        </p:txBody>
      </p:sp>
      <p:sp>
        <p:nvSpPr>
          <p:cNvPr id="2" name="Rectangle 1"/>
          <p:cNvSpPr/>
          <p:nvPr/>
        </p:nvSpPr>
        <p:spPr>
          <a:xfrm>
            <a:off x="381000" y="235527"/>
            <a:ext cx="8208818" cy="1200329"/>
          </a:xfrm>
          <a:prstGeom prst="rect">
            <a:avLst/>
          </a:prstGeom>
        </p:spPr>
        <p:txBody>
          <a:bodyPr wrap="square">
            <a:spAutoFit/>
          </a:bodyPr>
          <a:lstStyle/>
          <a:p>
            <a:r>
              <a:rPr lang="en-US" altLang="en-US" sz="3600" b="1" dirty="0">
                <a:latin typeface="+mj-lt"/>
              </a:rPr>
              <a:t>7. The latest overwhelming evidence for evolution comes from molecular biology</a:t>
            </a:r>
          </a:p>
        </p:txBody>
      </p:sp>
    </p:spTree>
    <p:extLst>
      <p:ext uri="{BB962C8B-B14F-4D97-AF65-F5344CB8AC3E}">
        <p14:creationId xmlns:p14="http://schemas.microsoft.com/office/powerpoint/2010/main" val="2126421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 HOW do things evolve?</a:t>
            </a:r>
            <a:endParaRPr lang="en-US" dirty="0"/>
          </a:p>
        </p:txBody>
      </p:sp>
      <p:sp>
        <p:nvSpPr>
          <p:cNvPr id="3" name="Content Placeholder 2"/>
          <p:cNvSpPr>
            <a:spLocks noGrp="1"/>
          </p:cNvSpPr>
          <p:nvPr>
            <p:ph idx="1"/>
          </p:nvPr>
        </p:nvSpPr>
        <p:spPr/>
        <p:txBody>
          <a:bodyPr/>
          <a:lstStyle/>
          <a:p>
            <a:r>
              <a:rPr lang="en-US" dirty="0" smtClean="0"/>
              <a:t>The best explanation for why and how living things change over time is natural selection in a population.  </a:t>
            </a:r>
            <a:endParaRPr lang="en-US" dirty="0"/>
          </a:p>
        </p:txBody>
      </p:sp>
      <p:pic>
        <p:nvPicPr>
          <p:cNvPr id="4" name="Picture 3"/>
          <p:cNvPicPr>
            <a:picLocks noChangeAspect="1"/>
          </p:cNvPicPr>
          <p:nvPr/>
        </p:nvPicPr>
        <p:blipFill>
          <a:blip r:embed="rId2"/>
          <a:stretch>
            <a:fillRect/>
          </a:stretch>
        </p:blipFill>
        <p:spPr>
          <a:xfrm>
            <a:off x="1577941" y="3124200"/>
            <a:ext cx="5988118" cy="3414712"/>
          </a:xfrm>
          <a:prstGeom prst="rect">
            <a:avLst/>
          </a:prstGeom>
        </p:spPr>
      </p:pic>
      <p:sp>
        <p:nvSpPr>
          <p:cNvPr id="5" name="TextBox 4"/>
          <p:cNvSpPr txBox="1"/>
          <p:nvPr/>
        </p:nvSpPr>
        <p:spPr>
          <a:xfrm>
            <a:off x="314325" y="6493430"/>
            <a:ext cx="8839200" cy="276999"/>
          </a:xfrm>
          <a:prstGeom prst="rect">
            <a:avLst/>
          </a:prstGeom>
          <a:noFill/>
        </p:spPr>
        <p:txBody>
          <a:bodyPr wrap="square" rtlCol="0">
            <a:spAutoFit/>
          </a:bodyPr>
          <a:lstStyle/>
          <a:p>
            <a:pPr algn="ctr"/>
            <a:r>
              <a:rPr lang="en-US" sz="1200" dirty="0"/>
              <a:t>http://www.musingsone.com/2015/11/why-are-we-still-searching-for-evidence.html</a:t>
            </a:r>
          </a:p>
        </p:txBody>
      </p:sp>
    </p:spTree>
    <p:extLst>
      <p:ext uri="{BB962C8B-B14F-4D97-AF65-F5344CB8AC3E}">
        <p14:creationId xmlns:p14="http://schemas.microsoft.com/office/powerpoint/2010/main" val="205785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582"/>
            <a:ext cx="8534400" cy="1143000"/>
          </a:xfrm>
        </p:spPr>
        <p:txBody>
          <a:bodyPr>
            <a:normAutofit/>
          </a:bodyPr>
          <a:lstStyle/>
          <a:p>
            <a:pPr marL="0" indent="0">
              <a:buNone/>
            </a:pPr>
            <a:r>
              <a:rPr lang="en-US" sz="4000" dirty="0" smtClean="0"/>
              <a:t>Why are these two moths different?</a:t>
            </a:r>
            <a:endParaRPr lang="en-US" sz="4000" dirty="0"/>
          </a:p>
        </p:txBody>
      </p:sp>
      <p:pic>
        <p:nvPicPr>
          <p:cNvPr id="4098" name="Picture 2" descr="http://katiephd.com/wp-content/uploads/2011/05/pep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582"/>
            <a:ext cx="9174477" cy="547793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342672">
            <a:off x="430495" y="2356957"/>
            <a:ext cx="609600" cy="3810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8209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782"/>
            <a:ext cx="8229600" cy="1143000"/>
          </a:xfrm>
        </p:spPr>
        <p:txBody>
          <a:bodyPr/>
          <a:lstStyle/>
          <a:p>
            <a:r>
              <a:rPr lang="en-US" dirty="0" smtClean="0"/>
              <a:t>How does natural selection work?</a:t>
            </a:r>
            <a:endParaRPr lang="en-US" dirty="0"/>
          </a:p>
        </p:txBody>
      </p:sp>
      <p:sp>
        <p:nvSpPr>
          <p:cNvPr id="3" name="Content Placeholder 2"/>
          <p:cNvSpPr>
            <a:spLocks noGrp="1"/>
          </p:cNvSpPr>
          <p:nvPr>
            <p:ph idx="1"/>
          </p:nvPr>
        </p:nvSpPr>
        <p:spPr>
          <a:xfrm>
            <a:off x="0" y="1066800"/>
            <a:ext cx="4724400" cy="5638800"/>
          </a:xfrm>
        </p:spPr>
        <p:txBody>
          <a:bodyPr>
            <a:normAutofit fontScale="92500" lnSpcReduction="20000"/>
          </a:bodyPr>
          <a:lstStyle/>
          <a:p>
            <a:pPr marL="457200" lvl="1" indent="0">
              <a:buNone/>
            </a:pPr>
            <a:r>
              <a:rPr lang="en-US" sz="2800" dirty="0" smtClean="0"/>
              <a:t>Species </a:t>
            </a:r>
            <a:r>
              <a:rPr lang="en-US" sz="2800" dirty="0"/>
              <a:t>evolve over time. </a:t>
            </a:r>
            <a:endParaRPr lang="en-US" sz="2800" dirty="0" smtClean="0"/>
          </a:p>
          <a:p>
            <a:pPr marL="0" indent="0">
              <a:buNone/>
            </a:pPr>
            <a:r>
              <a:rPr lang="en-US" sz="2800" dirty="0" smtClean="0"/>
              <a:t>Natural Selection will occur if:</a:t>
            </a:r>
          </a:p>
          <a:p>
            <a:r>
              <a:rPr lang="en-US" sz="2800" dirty="0" smtClean="0"/>
              <a:t>Individuals in a population (group of organisms of the same species) have genetic differences; they show variability.</a:t>
            </a:r>
          </a:p>
          <a:p>
            <a:r>
              <a:rPr lang="en-US" sz="2800" dirty="0" smtClean="0"/>
              <a:t>Not all of the individuals reproduce, but the reproduction is not random.</a:t>
            </a:r>
          </a:p>
          <a:p>
            <a:r>
              <a:rPr lang="en-US" sz="2800" dirty="0" smtClean="0"/>
              <a:t>The individuals with an advantageous trait will increase their chances of reproduction.</a:t>
            </a:r>
          </a:p>
          <a:p>
            <a:r>
              <a:rPr lang="en-US" sz="2800" dirty="0" smtClean="0"/>
              <a:t>These advantageous traits are passed on to their offspring. </a:t>
            </a:r>
          </a:p>
          <a:p>
            <a:endParaRPr lang="en-US" sz="2800" dirty="0"/>
          </a:p>
        </p:txBody>
      </p:sp>
      <p:pic>
        <p:nvPicPr>
          <p:cNvPr id="4" name="Picture 3"/>
          <p:cNvPicPr>
            <a:picLocks noChangeAspect="1"/>
          </p:cNvPicPr>
          <p:nvPr/>
        </p:nvPicPr>
        <p:blipFill>
          <a:blip r:embed="rId3"/>
          <a:stretch>
            <a:fillRect/>
          </a:stretch>
        </p:blipFill>
        <p:spPr>
          <a:xfrm>
            <a:off x="4705350" y="2895600"/>
            <a:ext cx="4391097" cy="2389793"/>
          </a:xfrm>
          <a:prstGeom prst="rect">
            <a:avLst/>
          </a:prstGeom>
        </p:spPr>
      </p:pic>
    </p:spTree>
    <p:extLst>
      <p:ext uri="{BB962C8B-B14F-4D97-AF65-F5344CB8AC3E}">
        <p14:creationId xmlns:p14="http://schemas.microsoft.com/office/powerpoint/2010/main" val="2878638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 y="1752600"/>
            <a:ext cx="8584406" cy="895639"/>
          </a:xfrm>
        </p:spPr>
        <p:txBody>
          <a:bodyPr>
            <a:normAutofit fontScale="90000"/>
          </a:bodyPr>
          <a:lstStyle/>
          <a:p>
            <a:r>
              <a:rPr lang="en-US" sz="3100" b="1" u="sng" dirty="0" smtClean="0"/>
              <a:t>Natural </a:t>
            </a:r>
            <a:r>
              <a:rPr lang="en-US" sz="3100" b="1" u="sng" dirty="0"/>
              <a:t>Selection </a:t>
            </a:r>
            <a:r>
              <a:rPr lang="en-US" sz="3100" b="1" dirty="0"/>
              <a:t>is </a:t>
            </a:r>
            <a:r>
              <a:rPr lang="en-US" sz="3100" b="1" dirty="0" smtClean="0"/>
              <a:t>one of the </a:t>
            </a:r>
            <a:r>
              <a:rPr lang="en-US" sz="3100" b="1" dirty="0"/>
              <a:t>primary </a:t>
            </a:r>
            <a:r>
              <a:rPr lang="en-US" sz="3100" b="1" dirty="0" smtClean="0"/>
              <a:t>mechanisms </a:t>
            </a:r>
            <a:r>
              <a:rPr lang="en-US" sz="3100" b="1" dirty="0"/>
              <a:t>leading to change over time in organisms</a:t>
            </a:r>
            <a:r>
              <a:rPr lang="en-US" sz="3100" b="1" dirty="0" smtClean="0"/>
              <a:t>. </a:t>
            </a:r>
            <a:br>
              <a:rPr lang="en-US" sz="3100" b="1" dirty="0" smtClean="0"/>
            </a:br>
            <a:r>
              <a:rPr lang="en-US" sz="3100" b="1" dirty="0" smtClean="0"/>
              <a:t>It is </a:t>
            </a:r>
            <a:r>
              <a:rPr lang="en-US" sz="3100" b="1" dirty="0"/>
              <a:t>a</a:t>
            </a:r>
            <a:r>
              <a:rPr lang="en-US" sz="3100" b="1" dirty="0" smtClean="0"/>
              <a:t> driving force behind evolution along with</a:t>
            </a:r>
            <a:br>
              <a:rPr lang="en-US" sz="3100" b="1" dirty="0" smtClean="0"/>
            </a:br>
            <a:r>
              <a:rPr lang="en-US" sz="3100" b="1" dirty="0" smtClean="0"/>
              <a:t>genetic drift, gene flow and mutations</a:t>
            </a:r>
            <a:r>
              <a:rPr lang="en-US" sz="4800" b="1" dirty="0" smtClean="0"/>
              <a:t>.</a:t>
            </a:r>
            <a:r>
              <a:rPr lang="en-US" sz="4800" dirty="0" smtClean="0"/>
              <a:t/>
            </a:r>
            <a:br>
              <a:rPr lang="en-US" sz="4800" dirty="0" smtClean="0"/>
            </a:br>
            <a:r>
              <a:rPr lang="en-US" sz="4800" dirty="0"/>
              <a:t/>
            </a:r>
            <a:br>
              <a:rPr lang="en-US" sz="4800" dirty="0"/>
            </a:br>
            <a:endParaRPr lang="en-US" dirty="0"/>
          </a:p>
        </p:txBody>
      </p:sp>
      <p:sp>
        <p:nvSpPr>
          <p:cNvPr id="4" name="AutoShape 2" descr="http://evolution.berkeley.edu/evolibrary/images/interviews/naturalselection1.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evolution.berkeley.edu/evolibrary/images/interviews/naturalselection1.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evolution.berkeley.edu/evolibrary/images/interviews/naturalselec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5181600" cy="34291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16060" y="5369188"/>
            <a:ext cx="2926186" cy="1200329"/>
          </a:xfrm>
          <a:prstGeom prst="rect">
            <a:avLst/>
          </a:prstGeom>
          <a:noFill/>
        </p:spPr>
        <p:txBody>
          <a:bodyPr wrap="none" rtlCol="0">
            <a:spAutoFit/>
          </a:bodyPr>
          <a:lstStyle/>
          <a:p>
            <a:r>
              <a:rPr lang="en-US" dirty="0" err="1" smtClean="0"/>
              <a:t>Psst</a:t>
            </a:r>
            <a:r>
              <a:rPr lang="en-US" dirty="0" smtClean="0"/>
              <a:t>…</a:t>
            </a:r>
          </a:p>
          <a:p>
            <a:r>
              <a:rPr lang="en-US" dirty="0" smtClean="0"/>
              <a:t>Or, maybe it’s just that those </a:t>
            </a:r>
          </a:p>
          <a:p>
            <a:r>
              <a:rPr lang="en-US" dirty="0" smtClean="0"/>
              <a:t>green beetles are easier </a:t>
            </a:r>
          </a:p>
          <a:p>
            <a:r>
              <a:rPr lang="en-US" dirty="0" smtClean="0"/>
              <a:t>to find!!! Yummy!</a:t>
            </a:r>
            <a:endParaRPr lang="en-US" dirty="0"/>
          </a:p>
        </p:txBody>
      </p:sp>
    </p:spTree>
    <p:extLst>
      <p:ext uri="{BB962C8B-B14F-4D97-AF65-F5344CB8AC3E}">
        <p14:creationId xmlns:p14="http://schemas.microsoft.com/office/powerpoint/2010/main" val="3540033859"/>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ctr"/>
            <a:r>
              <a:rPr lang="en-US" dirty="0" smtClean="0">
                <a:solidFill>
                  <a:schemeClr val="accent1"/>
                </a:solidFill>
              </a:rPr>
              <a:t>How does natural selection play a role in our own lives?</a:t>
            </a:r>
            <a:br>
              <a:rPr lang="en-US" dirty="0" smtClean="0">
                <a:solidFill>
                  <a:schemeClr val="accent1"/>
                </a:solidFill>
              </a:rPr>
            </a:br>
            <a:r>
              <a:rPr lang="en-US" dirty="0" smtClean="0">
                <a:solidFill>
                  <a:schemeClr val="accent1"/>
                </a:solidFill>
              </a:rPr>
              <a:t>Ex:  Antibiotic resistance</a:t>
            </a:r>
            <a:endParaRPr lang="en-US" dirty="0">
              <a:solidFill>
                <a:schemeClr val="accent1"/>
              </a:solidFill>
            </a:endParaRPr>
          </a:p>
        </p:txBody>
      </p:sp>
      <p:pic>
        <p:nvPicPr>
          <p:cNvPr id="3" name="Picture 2"/>
          <p:cNvPicPr>
            <a:picLocks noChangeAspect="1"/>
          </p:cNvPicPr>
          <p:nvPr/>
        </p:nvPicPr>
        <p:blipFill>
          <a:blip r:embed="rId3"/>
          <a:stretch>
            <a:fillRect/>
          </a:stretch>
        </p:blipFill>
        <p:spPr>
          <a:xfrm>
            <a:off x="0" y="1904450"/>
            <a:ext cx="9117767" cy="4008670"/>
          </a:xfrm>
          <a:prstGeom prst="rect">
            <a:avLst/>
          </a:prstGeom>
        </p:spPr>
      </p:pic>
      <p:sp>
        <p:nvSpPr>
          <p:cNvPr id="4" name="TextBox 3"/>
          <p:cNvSpPr txBox="1"/>
          <p:nvPr/>
        </p:nvSpPr>
        <p:spPr>
          <a:xfrm>
            <a:off x="228600" y="6324600"/>
            <a:ext cx="8610600" cy="307777"/>
          </a:xfrm>
          <a:prstGeom prst="rect">
            <a:avLst/>
          </a:prstGeom>
          <a:noFill/>
        </p:spPr>
        <p:txBody>
          <a:bodyPr wrap="square" rtlCol="0">
            <a:spAutoFit/>
          </a:bodyPr>
          <a:lstStyle/>
          <a:p>
            <a:pPr algn="ctr"/>
            <a:r>
              <a:rPr lang="en-US" sz="1400" dirty="0"/>
              <a:t>http://www.reactgroup.org/toolbox/category/understand/the-rise-and-spread-of-antibiotic-resistance/</a:t>
            </a:r>
          </a:p>
        </p:txBody>
      </p:sp>
    </p:spTree>
    <p:extLst>
      <p:ext uri="{BB962C8B-B14F-4D97-AF65-F5344CB8AC3E}">
        <p14:creationId xmlns:p14="http://schemas.microsoft.com/office/powerpoint/2010/main" val="172415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normAutofit/>
          </a:bodyPr>
          <a:lstStyle/>
          <a:p>
            <a:r>
              <a:rPr lang="en-US" sz="6000" b="1" dirty="0" smtClean="0">
                <a:solidFill>
                  <a:schemeClr val="tx2">
                    <a:lumMod val="75000"/>
                  </a:schemeClr>
                </a:solidFill>
              </a:rPr>
              <a:t>What is Evolution</a:t>
            </a:r>
            <a:endParaRPr lang="en-US" sz="6000" b="1" dirty="0">
              <a:solidFill>
                <a:schemeClr val="tx2">
                  <a:lumMod val="75000"/>
                </a:schemeClr>
              </a:solidFill>
            </a:endParaRPr>
          </a:p>
        </p:txBody>
      </p:sp>
      <p:sp>
        <p:nvSpPr>
          <p:cNvPr id="3" name="Content Placeholder 2"/>
          <p:cNvSpPr>
            <a:spLocks noGrp="1"/>
          </p:cNvSpPr>
          <p:nvPr>
            <p:ph idx="1"/>
          </p:nvPr>
        </p:nvSpPr>
        <p:spPr>
          <a:xfrm>
            <a:off x="152400" y="1600200"/>
            <a:ext cx="8915400" cy="5105400"/>
          </a:xfrm>
        </p:spPr>
        <p:txBody>
          <a:bodyPr/>
          <a:lstStyle/>
          <a:p>
            <a:r>
              <a:rPr lang="en-US" sz="2800" dirty="0" smtClean="0"/>
              <a:t>It means that all living things on Earth are probably descended from a common ancestor.  Why probably?</a:t>
            </a:r>
          </a:p>
          <a:p>
            <a:pPr marL="342900" lvl="1" indent="-342900">
              <a:buFont typeface="Arial" pitchFamily="34" charset="0"/>
              <a:buChar char="•"/>
            </a:pPr>
            <a:r>
              <a:rPr lang="en-US" sz="2800" dirty="0" smtClean="0"/>
              <a:t>The great diversity of organisms is the result of more than 3.5 billion years of evolution that has filled our Earth with life forms. </a:t>
            </a:r>
          </a:p>
          <a:p>
            <a:pPr marL="342900" lvl="1" indent="-342900">
              <a:buFont typeface="Arial" pitchFamily="34" charset="0"/>
              <a:buChar char="•"/>
            </a:pPr>
            <a:r>
              <a:rPr lang="en-US" sz="2800" dirty="0" smtClean="0"/>
              <a:t>The millions of different species of plants, animals, and microorganisms that live on earth today are related by descent from common ancestors. </a:t>
            </a:r>
          </a:p>
          <a:p>
            <a:pPr marL="342900" lvl="1" indent="-342900">
              <a:buFont typeface="Arial" pitchFamily="34" charset="0"/>
              <a:buChar char="•"/>
            </a:pPr>
            <a:endParaRPr lang="en-US" sz="2800" dirty="0" smtClean="0"/>
          </a:p>
          <a:p>
            <a:endParaRPr lang="en-US" dirty="0"/>
          </a:p>
        </p:txBody>
      </p:sp>
    </p:spTree>
    <p:extLst>
      <p:ext uri="{BB962C8B-B14F-4D97-AF65-F5344CB8AC3E}">
        <p14:creationId xmlns:p14="http://schemas.microsoft.com/office/powerpoint/2010/main" val="271952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media-cache-ec0.pinimg.com/736x/b2/db/9a/b2db9ac01aae14cc3619340485da4f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32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33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The concepts of common descent and natural selection were first proposed by Charles Darwin in his famous book, </a:t>
            </a:r>
            <a:br>
              <a:rPr lang="en-US" dirty="0" smtClean="0"/>
            </a:br>
            <a:r>
              <a:rPr lang="en-US" u="sng" dirty="0" smtClean="0"/>
              <a:t>The Origin of Species </a:t>
            </a:r>
            <a:r>
              <a:rPr lang="en-US" dirty="0" smtClean="0"/>
              <a:t>in 1859</a:t>
            </a:r>
            <a:endParaRPr lang="en-US" dirty="0"/>
          </a:p>
        </p:txBody>
      </p:sp>
      <p:pic>
        <p:nvPicPr>
          <p:cNvPr id="3" name="Picture 2"/>
          <p:cNvPicPr>
            <a:picLocks noChangeAspect="1"/>
          </p:cNvPicPr>
          <p:nvPr/>
        </p:nvPicPr>
        <p:blipFill>
          <a:blip r:embed="rId3"/>
          <a:stretch>
            <a:fillRect/>
          </a:stretch>
        </p:blipFill>
        <p:spPr>
          <a:xfrm>
            <a:off x="609601" y="2490442"/>
            <a:ext cx="2743200" cy="4138957"/>
          </a:xfrm>
          <a:prstGeom prst="rect">
            <a:avLst/>
          </a:prstGeom>
        </p:spPr>
      </p:pic>
      <p:pic>
        <p:nvPicPr>
          <p:cNvPr id="5" name="Picture 4"/>
          <p:cNvPicPr>
            <a:picLocks noChangeAspect="1"/>
          </p:cNvPicPr>
          <p:nvPr/>
        </p:nvPicPr>
        <p:blipFill>
          <a:blip r:embed="rId4"/>
          <a:stretch>
            <a:fillRect/>
          </a:stretch>
        </p:blipFill>
        <p:spPr>
          <a:xfrm>
            <a:off x="5867400" y="2490442"/>
            <a:ext cx="2227692" cy="4250201"/>
          </a:xfrm>
          <a:prstGeom prst="rect">
            <a:avLst/>
          </a:prstGeom>
        </p:spPr>
      </p:pic>
    </p:spTree>
    <p:extLst>
      <p:ext uri="{BB962C8B-B14F-4D97-AF65-F5344CB8AC3E}">
        <p14:creationId xmlns:p14="http://schemas.microsoft.com/office/powerpoint/2010/main" val="159549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1371600"/>
            <a:ext cx="9144000" cy="4001789"/>
          </a:xfrm>
          <a:prstGeom prst="rect">
            <a:avLst/>
          </a:prstGeom>
        </p:spPr>
      </p:pic>
    </p:spTree>
    <p:extLst>
      <p:ext uri="{BB962C8B-B14F-4D97-AF65-F5344CB8AC3E}">
        <p14:creationId xmlns:p14="http://schemas.microsoft.com/office/powerpoint/2010/main" val="274427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457200"/>
            <a:ext cx="9144000" cy="1520952"/>
          </a:xfrm>
        </p:spPr>
        <p:txBody>
          <a:bodyPr>
            <a:noAutofit/>
          </a:bodyPr>
          <a:lstStyle/>
          <a:p>
            <a:pPr eaLnBrk="1" hangingPunct="1">
              <a:defRPr/>
            </a:pPr>
            <a:r>
              <a:rPr lang="en-US" b="1" dirty="0" smtClean="0"/>
              <a:t>Evidence for Evolution comes from different sources and </a:t>
            </a:r>
            <a:br>
              <a:rPr lang="en-US" b="1" dirty="0" smtClean="0"/>
            </a:br>
            <a:r>
              <a:rPr lang="en-US" b="1" dirty="0" smtClean="0"/>
              <a:t>various disciplines:</a:t>
            </a:r>
            <a:endParaRPr lang="en-US" b="1" dirty="0"/>
          </a:p>
        </p:txBody>
      </p:sp>
      <p:sp>
        <p:nvSpPr>
          <p:cNvPr id="25603" name="Content Placeholder 2"/>
          <p:cNvSpPr>
            <a:spLocks noGrp="1"/>
          </p:cNvSpPr>
          <p:nvPr>
            <p:ph idx="1"/>
          </p:nvPr>
        </p:nvSpPr>
        <p:spPr>
          <a:xfrm>
            <a:off x="0" y="2057400"/>
            <a:ext cx="9144000" cy="5029200"/>
          </a:xfrm>
        </p:spPr>
        <p:txBody>
          <a:bodyPr>
            <a:normAutofit/>
          </a:bodyPr>
          <a:lstStyle/>
          <a:p>
            <a:pPr marL="631825" indent="-514350" eaLnBrk="1" hangingPunct="1">
              <a:buFont typeface="Corbel" pitchFamily="34" charset="0"/>
              <a:buAutoNum type="arabicPeriod"/>
            </a:pPr>
            <a:r>
              <a:rPr lang="en-US" altLang="en-US" sz="2800" dirty="0" smtClean="0"/>
              <a:t>Fossils </a:t>
            </a:r>
          </a:p>
          <a:p>
            <a:pPr marL="631825" indent="-514350">
              <a:buFont typeface="Corbel" pitchFamily="34" charset="0"/>
              <a:buAutoNum type="arabicPeriod"/>
            </a:pPr>
            <a:r>
              <a:rPr lang="en-US" altLang="en-US" sz="2800" dirty="0"/>
              <a:t>Biogeography</a:t>
            </a:r>
          </a:p>
          <a:p>
            <a:pPr marL="631825" indent="-514350" eaLnBrk="1" hangingPunct="1">
              <a:buFont typeface="Corbel" pitchFamily="34" charset="0"/>
              <a:buAutoNum type="arabicPeriod"/>
            </a:pPr>
            <a:r>
              <a:rPr lang="en-US" altLang="en-US" sz="2800" dirty="0" smtClean="0"/>
              <a:t>The Law of Superposition</a:t>
            </a:r>
          </a:p>
          <a:p>
            <a:pPr marL="631825" indent="-514350">
              <a:buFont typeface="Corbel" pitchFamily="34" charset="0"/>
              <a:buAutoNum type="arabicPeriod"/>
            </a:pPr>
            <a:r>
              <a:rPr lang="en-US" altLang="en-US" sz="2800" dirty="0"/>
              <a:t>Artificial Selection</a:t>
            </a:r>
          </a:p>
          <a:p>
            <a:pPr marL="631825" indent="-514350">
              <a:buFont typeface="Corbel" pitchFamily="34" charset="0"/>
              <a:buAutoNum type="arabicPeriod"/>
            </a:pPr>
            <a:r>
              <a:rPr lang="en-US" altLang="en-US" sz="2800" dirty="0"/>
              <a:t>Vestigial Organs: The evolutionary legacy we carry within our own bodies</a:t>
            </a:r>
          </a:p>
          <a:p>
            <a:pPr marL="631825" indent="-514350" eaLnBrk="1" hangingPunct="1">
              <a:buFont typeface="Corbel" pitchFamily="34" charset="0"/>
              <a:buAutoNum type="arabicPeriod"/>
            </a:pPr>
            <a:r>
              <a:rPr lang="en-US" altLang="en-US" sz="2800" dirty="0" smtClean="0"/>
              <a:t>Similarities: Comparative Anatomy</a:t>
            </a:r>
          </a:p>
          <a:p>
            <a:pPr marL="631825" indent="-514350" eaLnBrk="1" hangingPunct="1">
              <a:buFont typeface="Corbel" pitchFamily="34" charset="0"/>
              <a:buAutoNum type="arabicPeriod"/>
            </a:pPr>
            <a:r>
              <a:rPr lang="en-US" altLang="en-US" sz="2800" dirty="0" smtClean="0"/>
              <a:t>Overwhelming </a:t>
            </a:r>
            <a:r>
              <a:rPr lang="en-US" altLang="en-US" sz="2800" dirty="0"/>
              <a:t>G</a:t>
            </a:r>
            <a:r>
              <a:rPr lang="en-US" altLang="en-US" sz="2800" dirty="0" smtClean="0"/>
              <a:t>enetic </a:t>
            </a:r>
            <a:r>
              <a:rPr lang="en-US" altLang="en-US" sz="2800" dirty="0"/>
              <a:t>E</a:t>
            </a:r>
            <a:r>
              <a:rPr lang="en-US" altLang="en-US" sz="2800" dirty="0" smtClean="0"/>
              <a:t>vidence (not available in Darwin’s time)</a:t>
            </a:r>
          </a:p>
          <a:p>
            <a:pPr marL="631825" indent="-514350" eaLnBrk="1" hangingPunct="1">
              <a:buFont typeface="Corbel" pitchFamily="34" charset="0"/>
              <a:buAutoNum type="arabicPeriod"/>
            </a:pPr>
            <a:endParaRPr lang="en-US" altLang="en-US" sz="2400" dirty="0" smtClean="0"/>
          </a:p>
        </p:txBody>
      </p:sp>
    </p:spTree>
    <p:extLst>
      <p:ext uri="{BB962C8B-B14F-4D97-AF65-F5344CB8AC3E}">
        <p14:creationId xmlns:p14="http://schemas.microsoft.com/office/powerpoint/2010/main" val="149389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9144000" cy="1431925"/>
          </a:xfrm>
        </p:spPr>
        <p:txBody>
          <a:bodyPr>
            <a:normAutofit fontScale="90000"/>
          </a:bodyPr>
          <a:lstStyle/>
          <a:p>
            <a:pPr algn="ctr" eaLnBrk="1" fontAlgn="auto" hangingPunct="1">
              <a:spcAft>
                <a:spcPts val="0"/>
              </a:spcAft>
              <a:defRPr/>
            </a:pPr>
            <a:r>
              <a:rPr lang="en-US" dirty="0" smtClean="0">
                <a:solidFill>
                  <a:schemeClr val="accent1">
                    <a:satMod val="150000"/>
                  </a:schemeClr>
                </a:solidFill>
              </a:rPr>
              <a:t> </a:t>
            </a:r>
            <a:r>
              <a:rPr lang="en-US" sz="4900" b="1" dirty="0" smtClean="0"/>
              <a:t>1. Fossils: </a:t>
            </a:r>
            <a:br>
              <a:rPr lang="en-US" sz="4900" b="1" dirty="0" smtClean="0"/>
            </a:br>
            <a:r>
              <a:rPr lang="en-US" sz="4900" b="1" dirty="0" smtClean="0"/>
              <a:t>Traces of long-dead organisms</a:t>
            </a:r>
            <a:r>
              <a:rPr lang="en-US" sz="4400" b="1" dirty="0" smtClean="0"/>
              <a:t/>
            </a:r>
            <a:br>
              <a:rPr lang="en-US" sz="4400" b="1" dirty="0" smtClean="0"/>
            </a:br>
            <a:endParaRPr lang="en-US" sz="2700" dirty="0">
              <a:solidFill>
                <a:schemeClr val="accent1"/>
              </a:solidFill>
            </a:endParaRPr>
          </a:p>
        </p:txBody>
      </p:sp>
      <p:sp>
        <p:nvSpPr>
          <p:cNvPr id="38915" name="Rectangle 3"/>
          <p:cNvSpPr>
            <a:spLocks noGrp="1" noChangeArrowheads="1"/>
          </p:cNvSpPr>
          <p:nvPr>
            <p:ph idx="1"/>
          </p:nvPr>
        </p:nvSpPr>
        <p:spPr>
          <a:xfrm>
            <a:off x="609600" y="2098964"/>
            <a:ext cx="7696200" cy="1447800"/>
          </a:xfrm>
        </p:spPr>
        <p:txBody>
          <a:bodyPr>
            <a:normAutofit/>
          </a:bodyPr>
          <a:lstStyle/>
          <a:p>
            <a:r>
              <a:rPr lang="en-US" sz="2800" dirty="0" smtClean="0"/>
              <a:t>A </a:t>
            </a:r>
            <a:r>
              <a:rPr lang="en-US" sz="2800" u="sng" dirty="0" smtClean="0"/>
              <a:t>fossil mold </a:t>
            </a:r>
            <a:r>
              <a:rPr lang="en-US" sz="2800" dirty="0" smtClean="0"/>
              <a:t>is formed by the impression left in rock by the remains of an organism. </a:t>
            </a:r>
          </a:p>
        </p:txBody>
      </p:sp>
      <p:pic>
        <p:nvPicPr>
          <p:cNvPr id="2050" name="Picture 2" descr="http://ncse.com/files/Bivalvem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2766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1"/>
            <a:ext cx="8915400" cy="1752600"/>
          </a:xfrm>
        </p:spPr>
        <p:txBody>
          <a:bodyPr>
            <a:normAutofit fontScale="90000"/>
          </a:bodyPr>
          <a:lstStyle/>
          <a:p>
            <a:pPr>
              <a:defRPr/>
            </a:pPr>
            <a:r>
              <a:rPr lang="en-US" sz="4000" b="1" dirty="0" smtClean="0"/>
              <a:t>2. Biogeography</a:t>
            </a:r>
            <a:r>
              <a:rPr lang="en-US" sz="4000" b="1" dirty="0"/>
              <a:t>: </a:t>
            </a:r>
            <a:r>
              <a:rPr lang="en-US" sz="4000" b="1" dirty="0" smtClean="0"/>
              <a:t/>
            </a:r>
            <a:br>
              <a:rPr lang="en-US" sz="4000" b="1" dirty="0" smtClean="0"/>
            </a:br>
            <a:r>
              <a:rPr lang="en-US" sz="4000" b="1" dirty="0" smtClean="0"/>
              <a:t>t</a:t>
            </a:r>
            <a:r>
              <a:rPr lang="en-US" altLang="en-US" sz="4000" dirty="0" smtClean="0"/>
              <a:t>he </a:t>
            </a:r>
            <a:r>
              <a:rPr lang="en-US" altLang="en-US" sz="4000" dirty="0"/>
              <a:t>study of the geographical distribution </a:t>
            </a:r>
            <a:r>
              <a:rPr lang="en-US" altLang="en-US" sz="4000" dirty="0" smtClean="0"/>
              <a:t/>
            </a:r>
            <a:br>
              <a:rPr lang="en-US" altLang="en-US" sz="4000" dirty="0" smtClean="0"/>
            </a:br>
            <a:r>
              <a:rPr lang="en-US" altLang="en-US" sz="4000" dirty="0" smtClean="0"/>
              <a:t>of </a:t>
            </a:r>
            <a:r>
              <a:rPr lang="en-US" altLang="en-US" sz="4000" dirty="0"/>
              <a:t>fossils.</a:t>
            </a:r>
            <a:br>
              <a:rPr lang="en-US" altLang="en-US" sz="4000" dirty="0"/>
            </a:br>
            <a:endParaRPr lang="en-US" sz="4000" b="1" dirty="0"/>
          </a:p>
        </p:txBody>
      </p:sp>
      <p:sp>
        <p:nvSpPr>
          <p:cNvPr id="30723" name="Rectangle 3"/>
          <p:cNvSpPr>
            <a:spLocks noGrp="1" noChangeArrowheads="1"/>
          </p:cNvSpPr>
          <p:nvPr>
            <p:ph idx="1"/>
          </p:nvPr>
        </p:nvSpPr>
        <p:spPr>
          <a:xfrm>
            <a:off x="304800" y="1752601"/>
            <a:ext cx="8382000" cy="2285999"/>
          </a:xfrm>
        </p:spPr>
        <p:txBody>
          <a:bodyPr>
            <a:normAutofit fontScale="70000" lnSpcReduction="20000"/>
          </a:bodyPr>
          <a:lstStyle/>
          <a:p>
            <a:r>
              <a:rPr lang="en-US" altLang="en-US" dirty="0" smtClean="0"/>
              <a:t>Wallace was very interested in biogeography because he noticed that rivers and mountains often formed boundaries between different species.  </a:t>
            </a:r>
          </a:p>
          <a:p>
            <a:r>
              <a:rPr lang="en-US" altLang="en-US" sz="3200" dirty="0" smtClean="0"/>
              <a:t>Wallace knew that biogeography was related to natural selection.</a:t>
            </a:r>
          </a:p>
          <a:p>
            <a:r>
              <a:rPr lang="en-US" altLang="en-US" dirty="0" smtClean="0"/>
              <a:t>Wegener’s theory of plate tectonics (1915) helped make sense of Wallace’s findings.</a:t>
            </a:r>
            <a:endParaRPr lang="en-US" altLang="en-US" sz="3200" dirty="0" smtClean="0"/>
          </a:p>
          <a:p>
            <a:pPr eaLnBrk="1" hangingPunct="1"/>
            <a:endParaRPr lang="en-US" altLang="en-US" sz="3200" dirty="0" smtClean="0"/>
          </a:p>
        </p:txBody>
      </p:sp>
      <p:pic>
        <p:nvPicPr>
          <p:cNvPr id="2050" name="Picture 2" descr="Fossils common to the southern conti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579" y="3352800"/>
            <a:ext cx="6097021"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572000"/>
            <a:ext cx="2133600" cy="523220"/>
          </a:xfrm>
          <a:prstGeom prst="rect">
            <a:avLst/>
          </a:prstGeom>
          <a:noFill/>
        </p:spPr>
        <p:txBody>
          <a:bodyPr wrap="square" rtlCol="0">
            <a:spAutoFit/>
          </a:bodyPr>
          <a:lstStyle/>
          <a:p>
            <a:r>
              <a:rPr lang="en-US" sz="1400" dirty="0" smtClean="0"/>
              <a:t>From evolution.Berkeley.edu</a:t>
            </a:r>
          </a:p>
        </p:txBody>
      </p:sp>
    </p:spTree>
    <p:extLst>
      <p:ext uri="{BB962C8B-B14F-4D97-AF65-F5344CB8AC3E}">
        <p14:creationId xmlns:p14="http://schemas.microsoft.com/office/powerpoint/2010/main" val="323051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4406</TotalTime>
  <Words>1301</Words>
  <Application>Microsoft Office PowerPoint</Application>
  <PresentationFormat>On-screen Show (4:3)</PresentationFormat>
  <Paragraphs>118</Paragraphs>
  <Slides>22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Corbel</vt:lpstr>
      <vt:lpstr>Times New Roman</vt:lpstr>
      <vt:lpstr>Wingdings</vt:lpstr>
      <vt:lpstr>Wingdings 2</vt:lpstr>
      <vt:lpstr>Office Theme</vt:lpstr>
      <vt:lpstr>Document</vt:lpstr>
      <vt:lpstr>Evolution</vt:lpstr>
      <vt:lpstr>PowerPoint Presentation</vt:lpstr>
      <vt:lpstr>What is Evolution</vt:lpstr>
      <vt:lpstr>PowerPoint Presentation</vt:lpstr>
      <vt:lpstr>The concepts of common descent and natural selection were first proposed by Charles Darwin in his famous book,  The Origin of Species in 1859</vt:lpstr>
      <vt:lpstr>PowerPoint Presentation</vt:lpstr>
      <vt:lpstr>Evidence for Evolution comes from different sources and  various disciplines:</vt:lpstr>
      <vt:lpstr> 1. Fossils:  Traces of long-dead organisms </vt:lpstr>
      <vt:lpstr>2. Biogeography:  the study of the geographical distribution  of fossils. </vt:lpstr>
      <vt:lpstr>3. The Law of Superposition</vt:lpstr>
      <vt:lpstr>How could you test evolution using the Law of Superposition?</vt:lpstr>
      <vt:lpstr>4.  Artificial Selection</vt:lpstr>
      <vt:lpstr>What happened here?</vt:lpstr>
      <vt:lpstr>A Great Example of Artificial Selection</vt:lpstr>
      <vt:lpstr>PowerPoint Presentation</vt:lpstr>
      <vt:lpstr>6. Similarities among related organisms:</vt:lpstr>
      <vt:lpstr>Embryonic development is also strikingly similar among related organisms.</vt:lpstr>
      <vt:lpstr>PowerPoint Presentation</vt:lpstr>
      <vt:lpstr>WHY and HOW do things evolve?</vt:lpstr>
      <vt:lpstr>How does natural selection work?</vt:lpstr>
      <vt:lpstr>Natural Selection is one of the primary mechanisms leading to change over time in organisms.  It is a driving force behind evolution along with genetic drift, gene flow and mutations.  </vt:lpstr>
      <vt:lpstr>How does natural selection play a role in our own lives? Ex:  Antibiotic resistance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Bertha Vazquez</dc:creator>
  <cp:lastModifiedBy>Caroline Smith</cp:lastModifiedBy>
  <cp:revision>94</cp:revision>
  <dcterms:created xsi:type="dcterms:W3CDTF">2015-02-08T13:13:24Z</dcterms:created>
  <dcterms:modified xsi:type="dcterms:W3CDTF">2019-05-03T20:07:24Z</dcterms:modified>
</cp:coreProperties>
</file>